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18" r:id="rId2"/>
    <p:sldId id="340" r:id="rId3"/>
    <p:sldId id="341" r:id="rId4"/>
    <p:sldId id="342" r:id="rId5"/>
    <p:sldId id="343" r:id="rId6"/>
    <p:sldId id="344" r:id="rId7"/>
    <p:sldId id="378" r:id="rId8"/>
    <p:sldId id="387" r:id="rId9"/>
    <p:sldId id="388" r:id="rId10"/>
    <p:sldId id="352" r:id="rId11"/>
    <p:sldId id="346" r:id="rId12"/>
    <p:sldId id="393" r:id="rId13"/>
    <p:sldId id="348" r:id="rId14"/>
    <p:sldId id="354" r:id="rId15"/>
    <p:sldId id="355" r:id="rId16"/>
    <p:sldId id="357" r:id="rId17"/>
    <p:sldId id="379" r:id="rId18"/>
    <p:sldId id="389" r:id="rId19"/>
    <p:sldId id="390" r:id="rId20"/>
    <p:sldId id="360" r:id="rId21"/>
    <p:sldId id="361" r:id="rId22"/>
    <p:sldId id="362" r:id="rId23"/>
    <p:sldId id="363" r:id="rId24"/>
    <p:sldId id="364" r:id="rId25"/>
    <p:sldId id="365" r:id="rId26"/>
    <p:sldId id="376" r:id="rId27"/>
    <p:sldId id="367" r:id="rId28"/>
    <p:sldId id="368" r:id="rId29"/>
    <p:sldId id="392" r:id="rId30"/>
    <p:sldId id="369" r:id="rId31"/>
    <p:sldId id="371" r:id="rId32"/>
    <p:sldId id="372" r:id="rId33"/>
    <p:sldId id="373" r:id="rId34"/>
    <p:sldId id="382" r:id="rId35"/>
    <p:sldId id="374" r:id="rId36"/>
    <p:sldId id="391" r:id="rId37"/>
  </p:sldIdLst>
  <p:sldSz cx="12188825" cy="6858000"/>
  <p:notesSz cx="6797675" cy="9926638"/>
  <p:custDataLst>
    <p:tags r:id="rId40"/>
  </p:custDataLst>
  <p:defaultTextStyle>
    <a:defPPr rtl="0">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gidija Grigaitienė" initials="EG" lastIdx="1" clrIdx="0">
    <p:extLst>
      <p:ext uri="{19B8F6BF-5375-455C-9EA6-DF929625EA0E}">
        <p15:presenceInfo xmlns:p15="http://schemas.microsoft.com/office/powerpoint/2012/main" userId="S-1-5-21-3323391425-2623457412-2746855234-12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32C"/>
    <a:srgbClr val="92C610"/>
    <a:srgbClr val="828282"/>
    <a:srgbClr val="6E90FE"/>
    <a:srgbClr val="8086FC"/>
    <a:srgbClr val="6D6DFB"/>
    <a:srgbClr val="4E78F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29" autoAdjust="0"/>
  </p:normalViewPr>
  <p:slideViewPr>
    <p:cSldViewPr showGuides="1">
      <p:cViewPr varScale="1">
        <p:scale>
          <a:sx n="84" d="100"/>
          <a:sy n="84" d="100"/>
        </p:scale>
        <p:origin x="300" y="84"/>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Lapas1!$B$1</c:f>
              <c:strCache>
                <c:ptCount val="1"/>
                <c:pt idx="0">
                  <c:v>Pardavimas</c:v>
                </c:pt>
              </c:strCache>
            </c:strRef>
          </c:tx>
          <c:dPt>
            <c:idx val="0"/>
            <c:bubble3D val="0"/>
            <c:spPr>
              <a:gradFill rotWithShape="1">
                <a:gsLst>
                  <a:gs pos="0">
                    <a:schemeClr val="accent1">
                      <a:satMod val="103000"/>
                      <a:lumMod val="118000"/>
                    </a:schemeClr>
                  </a:gs>
                  <a:gs pos="50000">
                    <a:schemeClr val="accent1">
                      <a:satMod val="89000"/>
                      <a:lumMod val="91000"/>
                    </a:schemeClr>
                  </a:gs>
                  <a:gs pos="100000">
                    <a:schemeClr val="accent1">
                      <a:lumMod val="69000"/>
                    </a:schemeClr>
                  </a:gs>
                </a:gsLst>
                <a:lin ang="5400000" scaled="0"/>
              </a:gradFill>
              <a:ln>
                <a:noFill/>
              </a:ln>
              <a:effectLst/>
              <a:sp3d/>
            </c:spPr>
            <c:extLst>
              <c:ext xmlns:c16="http://schemas.microsoft.com/office/drawing/2014/chart" uri="{C3380CC4-5D6E-409C-BE32-E72D297353CC}">
                <c16:uniqueId val="{00000001-BFDB-4BBF-8856-20261E49C040}"/>
              </c:ext>
            </c:extLst>
          </c:dPt>
          <c:dPt>
            <c:idx val="1"/>
            <c:bubble3D val="0"/>
            <c:spPr>
              <a:gradFill rotWithShape="1">
                <a:gsLst>
                  <a:gs pos="0">
                    <a:schemeClr val="accent2">
                      <a:satMod val="103000"/>
                      <a:lumMod val="118000"/>
                    </a:schemeClr>
                  </a:gs>
                  <a:gs pos="50000">
                    <a:schemeClr val="accent2">
                      <a:satMod val="89000"/>
                      <a:lumMod val="91000"/>
                    </a:schemeClr>
                  </a:gs>
                  <a:gs pos="100000">
                    <a:schemeClr val="accent2">
                      <a:lumMod val="69000"/>
                    </a:schemeClr>
                  </a:gs>
                </a:gsLst>
                <a:lin ang="5400000" scaled="0"/>
              </a:gradFill>
              <a:ln>
                <a:noFill/>
              </a:ln>
              <a:effectLst/>
              <a:sp3d/>
            </c:spPr>
            <c:extLst>
              <c:ext xmlns:c16="http://schemas.microsoft.com/office/drawing/2014/chart" uri="{C3380CC4-5D6E-409C-BE32-E72D297353CC}">
                <c16:uniqueId val="{00000003-BFDB-4BBF-8856-20261E49C040}"/>
              </c:ext>
            </c:extLst>
          </c:dPt>
          <c:dPt>
            <c:idx val="2"/>
            <c:bubble3D val="0"/>
            <c:spPr>
              <a:gradFill rotWithShape="1">
                <a:gsLst>
                  <a:gs pos="0">
                    <a:schemeClr val="accent3">
                      <a:satMod val="103000"/>
                      <a:lumMod val="118000"/>
                    </a:schemeClr>
                  </a:gs>
                  <a:gs pos="50000">
                    <a:schemeClr val="accent3">
                      <a:satMod val="89000"/>
                      <a:lumMod val="91000"/>
                    </a:schemeClr>
                  </a:gs>
                  <a:gs pos="100000">
                    <a:schemeClr val="accent3">
                      <a:lumMod val="69000"/>
                    </a:schemeClr>
                  </a:gs>
                </a:gsLst>
                <a:lin ang="5400000" scaled="0"/>
              </a:gradFill>
              <a:ln>
                <a:noFill/>
              </a:ln>
              <a:effectLst/>
              <a:sp3d/>
            </c:spPr>
            <c:extLst>
              <c:ext xmlns:c16="http://schemas.microsoft.com/office/drawing/2014/chart" uri="{C3380CC4-5D6E-409C-BE32-E72D297353CC}">
                <c16:uniqueId val="{00000005-BFDB-4BBF-8856-20261E49C040}"/>
              </c:ext>
            </c:extLst>
          </c:dPt>
          <c:dPt>
            <c:idx val="3"/>
            <c:bubble3D val="0"/>
            <c:spPr>
              <a:gradFill rotWithShape="1">
                <a:gsLst>
                  <a:gs pos="0">
                    <a:schemeClr val="accent4">
                      <a:satMod val="103000"/>
                      <a:lumMod val="118000"/>
                    </a:schemeClr>
                  </a:gs>
                  <a:gs pos="50000">
                    <a:schemeClr val="accent4">
                      <a:satMod val="89000"/>
                      <a:lumMod val="91000"/>
                    </a:schemeClr>
                  </a:gs>
                  <a:gs pos="100000">
                    <a:schemeClr val="accent4">
                      <a:lumMod val="69000"/>
                    </a:schemeClr>
                  </a:gs>
                </a:gsLst>
                <a:lin ang="5400000" scaled="0"/>
              </a:gradFill>
              <a:ln>
                <a:noFill/>
              </a:ln>
              <a:effectLst/>
              <a:sp3d/>
            </c:spPr>
            <c:extLst>
              <c:ext xmlns:c16="http://schemas.microsoft.com/office/drawing/2014/chart" uri="{C3380CC4-5D6E-409C-BE32-E72D297353CC}">
                <c16:uniqueId val="{00000007-BFDB-4BBF-8856-20261E49C040}"/>
              </c:ext>
            </c:extLst>
          </c:dPt>
          <c:dPt>
            <c:idx val="4"/>
            <c:bubble3D val="0"/>
            <c:spPr>
              <a:gradFill rotWithShape="1">
                <a:gsLst>
                  <a:gs pos="0">
                    <a:schemeClr val="accent5">
                      <a:satMod val="103000"/>
                      <a:lumMod val="118000"/>
                    </a:schemeClr>
                  </a:gs>
                  <a:gs pos="50000">
                    <a:schemeClr val="accent5">
                      <a:satMod val="89000"/>
                      <a:lumMod val="91000"/>
                    </a:schemeClr>
                  </a:gs>
                  <a:gs pos="100000">
                    <a:schemeClr val="accent5">
                      <a:lumMod val="69000"/>
                    </a:schemeClr>
                  </a:gs>
                </a:gsLst>
                <a:lin ang="5400000" scaled="0"/>
              </a:gradFill>
              <a:ln>
                <a:noFill/>
              </a:ln>
              <a:effectLst/>
              <a:sp3d/>
            </c:spPr>
            <c:extLst>
              <c:ext xmlns:c16="http://schemas.microsoft.com/office/drawing/2014/chart" uri="{C3380CC4-5D6E-409C-BE32-E72D297353CC}">
                <c16:uniqueId val="{00000009-BFDB-4BBF-8856-20261E49C040}"/>
              </c:ext>
            </c:extLst>
          </c:dPt>
          <c:dPt>
            <c:idx val="5"/>
            <c:bubble3D val="0"/>
            <c:spPr>
              <a:gradFill rotWithShape="1">
                <a:gsLst>
                  <a:gs pos="0">
                    <a:schemeClr val="accent6">
                      <a:satMod val="103000"/>
                      <a:lumMod val="118000"/>
                    </a:schemeClr>
                  </a:gs>
                  <a:gs pos="50000">
                    <a:schemeClr val="accent6">
                      <a:satMod val="89000"/>
                      <a:lumMod val="91000"/>
                    </a:schemeClr>
                  </a:gs>
                  <a:gs pos="100000">
                    <a:schemeClr val="accent6">
                      <a:lumMod val="69000"/>
                    </a:schemeClr>
                  </a:gs>
                </a:gsLst>
                <a:lin ang="5400000" scaled="0"/>
              </a:gradFill>
              <a:ln>
                <a:noFill/>
              </a:ln>
              <a:effectLst/>
              <a:sp3d/>
            </c:spPr>
            <c:extLst>
              <c:ext xmlns:c16="http://schemas.microsoft.com/office/drawing/2014/chart" uri="{C3380CC4-5D6E-409C-BE32-E72D297353CC}">
                <c16:uniqueId val="{0000000B-BFDB-4BBF-8856-20261E49C04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lt-LT"/>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Lapas1!$A$2:$A$7</c:f>
              <c:strCache>
                <c:ptCount val="6"/>
                <c:pt idx="0">
                  <c:v>Mokymosi visą gyvenimą, jaunimo ir sporto </c:v>
                </c:pt>
                <c:pt idx="1">
                  <c:v>Regioninės plėtros ir bendruomeninių iniciatyvų</c:v>
                </c:pt>
                <c:pt idx="2">
                  <c:v>Kultūros ir turizmo plėtros</c:v>
                </c:pt>
                <c:pt idx="3">
                  <c:v>Valdymo</c:v>
                </c:pt>
                <c:pt idx="4">
                  <c:v>Ūkio plėtros</c:v>
                </c:pt>
                <c:pt idx="5">
                  <c:v>Socialinės ir sveikatos apsaugos</c:v>
                </c:pt>
              </c:strCache>
            </c:strRef>
          </c:cat>
          <c:val>
            <c:numRef>
              <c:f>Lapas1!$B$2:$B$7</c:f>
              <c:numCache>
                <c:formatCode>General</c:formatCode>
                <c:ptCount val="6"/>
                <c:pt idx="0">
                  <c:v>41.2</c:v>
                </c:pt>
                <c:pt idx="1">
                  <c:v>4.3</c:v>
                </c:pt>
                <c:pt idx="2">
                  <c:v>6.1</c:v>
                </c:pt>
                <c:pt idx="3">
                  <c:v>13.1</c:v>
                </c:pt>
                <c:pt idx="4">
                  <c:v>12.7</c:v>
                </c:pt>
                <c:pt idx="5">
                  <c:v>22.6</c:v>
                </c:pt>
              </c:numCache>
            </c:numRef>
          </c:val>
          <c:extLst>
            <c:ext xmlns:c16="http://schemas.microsoft.com/office/drawing/2014/chart" uri="{C3380CC4-5D6E-409C-BE32-E72D297353CC}">
              <c16:uniqueId val="{00000000-8060-40AA-B082-DEF643751FE0}"/>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92815723615944"/>
          <c:y val="9.0711526866571565E-2"/>
          <c:w val="0.79602016317727731"/>
          <c:h val="0.65869013151218114"/>
        </c:manualLayout>
      </c:layout>
      <c:lineChart>
        <c:grouping val="standard"/>
        <c:varyColors val="0"/>
        <c:ser>
          <c:idx val="0"/>
          <c:order val="0"/>
          <c:tx>
            <c:strRef>
              <c:f>Lapas1!$B$1</c:f>
              <c:strCache>
                <c:ptCount val="1"/>
                <c:pt idx="0">
                  <c:v>Paskolos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Lapas1!$A$2:$A$9</c:f>
              <c:strCache>
                <c:ptCount val="8"/>
                <c:pt idx="0">
                  <c:v>2017 m. </c:v>
                </c:pt>
                <c:pt idx="1">
                  <c:v>2018 m. </c:v>
                </c:pt>
                <c:pt idx="2">
                  <c:v>2019 m.</c:v>
                </c:pt>
                <c:pt idx="3">
                  <c:v>2020 m.</c:v>
                </c:pt>
                <c:pt idx="4">
                  <c:v>2021 m. </c:v>
                </c:pt>
                <c:pt idx="5">
                  <c:v>2022 m. </c:v>
                </c:pt>
                <c:pt idx="6">
                  <c:v>2023 m.</c:v>
                </c:pt>
                <c:pt idx="7">
                  <c:v>2024 m.</c:v>
                </c:pt>
              </c:strCache>
            </c:strRef>
          </c:cat>
          <c:val>
            <c:numRef>
              <c:f>Lapas1!$B$2:$B$9</c:f>
              <c:numCache>
                <c:formatCode>General</c:formatCode>
                <c:ptCount val="8"/>
                <c:pt idx="0">
                  <c:v>4101.7</c:v>
                </c:pt>
                <c:pt idx="1">
                  <c:v>3956.6</c:v>
                </c:pt>
                <c:pt idx="2">
                  <c:v>3786.3</c:v>
                </c:pt>
                <c:pt idx="3">
                  <c:v>3487.7</c:v>
                </c:pt>
                <c:pt idx="4">
                  <c:v>3234.5</c:v>
                </c:pt>
                <c:pt idx="5">
                  <c:v>2819.5</c:v>
                </c:pt>
                <c:pt idx="6">
                  <c:v>2617.6999999999998</c:v>
                </c:pt>
                <c:pt idx="7">
                  <c:v>2462.6999999999998</c:v>
                </c:pt>
              </c:numCache>
            </c:numRef>
          </c:val>
          <c:smooth val="0"/>
          <c:extLst>
            <c:ext xmlns:c16="http://schemas.microsoft.com/office/drawing/2014/chart" uri="{C3380CC4-5D6E-409C-BE32-E72D297353CC}">
              <c16:uniqueId val="{00000000-B210-432F-9CF1-399C874577AA}"/>
            </c:ext>
          </c:extLst>
        </c:ser>
        <c:ser>
          <c:idx val="1"/>
          <c:order val="1"/>
          <c:tx>
            <c:strRef>
              <c:f>Lapas1!$C$1</c:f>
              <c:strCache>
                <c:ptCount val="1"/>
                <c:pt idx="0">
                  <c:v>Skola pašalpoms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Lapas1!$A$2:$A$9</c:f>
              <c:strCache>
                <c:ptCount val="8"/>
                <c:pt idx="0">
                  <c:v>2017 m. </c:v>
                </c:pt>
                <c:pt idx="1">
                  <c:v>2018 m. </c:v>
                </c:pt>
                <c:pt idx="2">
                  <c:v>2019 m.</c:v>
                </c:pt>
                <c:pt idx="3">
                  <c:v>2020 m.</c:v>
                </c:pt>
                <c:pt idx="4">
                  <c:v>2021 m. </c:v>
                </c:pt>
                <c:pt idx="5">
                  <c:v>2022 m. </c:v>
                </c:pt>
                <c:pt idx="6">
                  <c:v>2023 m.</c:v>
                </c:pt>
                <c:pt idx="7">
                  <c:v>2024 m.</c:v>
                </c:pt>
              </c:strCache>
            </c:strRef>
          </c:cat>
          <c:val>
            <c:numRef>
              <c:f>Lapas1!$C$2:$C$9</c:f>
              <c:numCache>
                <c:formatCode>General</c:formatCode>
                <c:ptCount val="8"/>
                <c:pt idx="0">
                  <c:v>113.3</c:v>
                </c:pt>
                <c:pt idx="1">
                  <c:v>101.3</c:v>
                </c:pt>
                <c:pt idx="2">
                  <c:v>135.69999999999999</c:v>
                </c:pt>
                <c:pt idx="3">
                  <c:v>111.3</c:v>
                </c:pt>
                <c:pt idx="4">
                  <c:v>102.6</c:v>
                </c:pt>
                <c:pt idx="5">
                  <c:v>143</c:v>
                </c:pt>
                <c:pt idx="6">
                  <c:v>493.5</c:v>
                </c:pt>
                <c:pt idx="7">
                  <c:v>297.5</c:v>
                </c:pt>
              </c:numCache>
            </c:numRef>
          </c:val>
          <c:smooth val="0"/>
          <c:extLst>
            <c:ext xmlns:c16="http://schemas.microsoft.com/office/drawing/2014/chart" uri="{C3380CC4-5D6E-409C-BE32-E72D297353CC}">
              <c16:uniqueId val="{00000001-B210-432F-9CF1-399C874577AA}"/>
            </c:ext>
          </c:extLst>
        </c:ser>
        <c:ser>
          <c:idx val="2"/>
          <c:order val="2"/>
          <c:tx>
            <c:strRef>
              <c:f>Lapas1!$D$1</c:f>
              <c:strCache>
                <c:ptCount val="1"/>
                <c:pt idx="0">
                  <c:v>Kt. skolos</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Lapas1!$A$2:$A$9</c:f>
              <c:strCache>
                <c:ptCount val="8"/>
                <c:pt idx="0">
                  <c:v>2017 m. </c:v>
                </c:pt>
                <c:pt idx="1">
                  <c:v>2018 m. </c:v>
                </c:pt>
                <c:pt idx="2">
                  <c:v>2019 m.</c:v>
                </c:pt>
                <c:pt idx="3">
                  <c:v>2020 m.</c:v>
                </c:pt>
                <c:pt idx="4">
                  <c:v>2021 m. </c:v>
                </c:pt>
                <c:pt idx="5">
                  <c:v>2022 m. </c:v>
                </c:pt>
                <c:pt idx="6">
                  <c:v>2023 m.</c:v>
                </c:pt>
                <c:pt idx="7">
                  <c:v>2024 m.</c:v>
                </c:pt>
              </c:strCache>
            </c:strRef>
          </c:cat>
          <c:val>
            <c:numRef>
              <c:f>Lapas1!$D$2:$D$9</c:f>
              <c:numCache>
                <c:formatCode>General</c:formatCode>
                <c:ptCount val="8"/>
                <c:pt idx="0">
                  <c:v>35.200000000000003</c:v>
                </c:pt>
                <c:pt idx="1">
                  <c:v>65</c:v>
                </c:pt>
                <c:pt idx="2">
                  <c:v>60.5</c:v>
                </c:pt>
                <c:pt idx="3">
                  <c:v>28.7</c:v>
                </c:pt>
                <c:pt idx="4">
                  <c:v>5.7</c:v>
                </c:pt>
                <c:pt idx="5">
                  <c:v>9</c:v>
                </c:pt>
                <c:pt idx="6">
                  <c:v>23.9</c:v>
                </c:pt>
                <c:pt idx="7">
                  <c:v>4.0999999999999996</c:v>
                </c:pt>
              </c:numCache>
            </c:numRef>
          </c:val>
          <c:smooth val="0"/>
          <c:extLst>
            <c:ext xmlns:c16="http://schemas.microsoft.com/office/drawing/2014/chart" uri="{C3380CC4-5D6E-409C-BE32-E72D297353CC}">
              <c16:uniqueId val="{00000002-B210-432F-9CF1-399C874577AA}"/>
            </c:ext>
          </c:extLst>
        </c:ser>
        <c:dLbls>
          <c:showLegendKey val="0"/>
          <c:showVal val="0"/>
          <c:showCatName val="0"/>
          <c:showSerName val="0"/>
          <c:showPercent val="0"/>
          <c:showBubbleSize val="0"/>
        </c:dLbls>
        <c:marker val="1"/>
        <c:smooth val="0"/>
        <c:axId val="593462864"/>
        <c:axId val="593464944"/>
      </c:lineChart>
      <c:catAx>
        <c:axId val="593462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solidFill>
                <a:latin typeface="+mn-lt"/>
                <a:ea typeface="+mn-ea"/>
                <a:cs typeface="+mn-cs"/>
              </a:defRPr>
            </a:pPr>
            <a:endParaRPr lang="lt-LT"/>
          </a:p>
        </c:txPr>
        <c:crossAx val="593464944"/>
        <c:crosses val="autoZero"/>
        <c:auto val="1"/>
        <c:lblAlgn val="ctr"/>
        <c:lblOffset val="100"/>
        <c:noMultiLvlLbl val="0"/>
      </c:catAx>
      <c:valAx>
        <c:axId val="59346494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lt-LT"/>
          </a:p>
        </c:txPr>
        <c:crossAx val="593462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pPr rtl="0"/>
            <a:endParaRPr lang="lt-LT" dirty="0"/>
          </a:p>
        </p:txBody>
      </p:sp>
      <p:sp>
        <p:nvSpPr>
          <p:cNvPr id="3" name="2 datos vietos rezervavimo ženklas"/>
          <p:cNvSpPr>
            <a:spLocks noGrp="1"/>
          </p:cNvSpPr>
          <p:nvPr>
            <p:ph type="dt" sz="quarter" idx="1"/>
          </p:nvPr>
        </p:nvSpPr>
        <p:spPr>
          <a:xfrm>
            <a:off x="3850442" y="0"/>
            <a:ext cx="2945660" cy="498056"/>
          </a:xfrm>
          <a:prstGeom prst="rect">
            <a:avLst/>
          </a:prstGeom>
        </p:spPr>
        <p:txBody>
          <a:bodyPr vert="horz" lIns="92108" tIns="46054" rIns="92108" bIns="46054" rtlCol="0"/>
          <a:lstStyle>
            <a:lvl1pPr algn="r">
              <a:defRPr sz="1200"/>
            </a:lvl1pPr>
          </a:lstStyle>
          <a:p>
            <a:pPr rtl="0"/>
            <a:fld id="{4344E933-C23A-4EDC-94A7-DD6149CD005F}" type="datetime1">
              <a:rPr lang="lt-LT" smtClean="0"/>
              <a:t>2024-02-09</a:t>
            </a:fld>
            <a:endParaRPr lang="lt-LT" dirty="0"/>
          </a:p>
        </p:txBody>
      </p:sp>
      <p:sp>
        <p:nvSpPr>
          <p:cNvPr id="4" name="3 poraštės vietos rezervavimo ženklas"/>
          <p:cNvSpPr>
            <a:spLocks noGrp="1"/>
          </p:cNvSpPr>
          <p:nvPr>
            <p:ph type="ftr" sz="quarter" idx="2"/>
          </p:nvPr>
        </p:nvSpPr>
        <p:spPr>
          <a:xfrm>
            <a:off x="0" y="9428584"/>
            <a:ext cx="2945660" cy="498055"/>
          </a:xfrm>
          <a:prstGeom prst="rect">
            <a:avLst/>
          </a:prstGeom>
        </p:spPr>
        <p:txBody>
          <a:bodyPr vert="horz" lIns="92108" tIns="46054" rIns="92108" bIns="46054" rtlCol="0" anchor="b"/>
          <a:lstStyle>
            <a:lvl1pPr algn="l">
              <a:defRPr sz="1200"/>
            </a:lvl1pPr>
          </a:lstStyle>
          <a:p>
            <a:pPr rtl="0"/>
            <a:endParaRPr lang="lt-LT" dirty="0"/>
          </a:p>
        </p:txBody>
      </p:sp>
      <p:sp>
        <p:nvSpPr>
          <p:cNvPr id="5" name="4 skaidrės numerio vietos rezervavimo ženklas"/>
          <p:cNvSpPr>
            <a:spLocks noGrp="1"/>
          </p:cNvSpPr>
          <p:nvPr>
            <p:ph type="sldNum" sz="quarter" idx="3"/>
          </p:nvPr>
        </p:nvSpPr>
        <p:spPr>
          <a:xfrm>
            <a:off x="3850442" y="9428584"/>
            <a:ext cx="2945660" cy="498055"/>
          </a:xfrm>
          <a:prstGeom prst="rect">
            <a:avLst/>
          </a:prstGeom>
        </p:spPr>
        <p:txBody>
          <a:bodyPr vert="horz" lIns="92108" tIns="46054" rIns="92108" bIns="46054" rtlCol="0" anchor="b"/>
          <a:lstStyle>
            <a:lvl1pPr algn="r">
              <a:defRPr sz="1200"/>
            </a:lvl1pPr>
          </a:lstStyle>
          <a:p>
            <a:pPr rtl="0"/>
            <a:fld id="{AF8ED99B-9732-49FC-9C16-B56FEB1B1092}" type="slidenum">
              <a:rPr lang="lt-LT" smtClean="0"/>
              <a:t>‹#›</a:t>
            </a:fld>
            <a:endParaRPr lang="lt-LT"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pPr rtl="0"/>
            <a:endParaRPr lang="lt-LT" dirty="0"/>
          </a:p>
        </p:txBody>
      </p:sp>
      <p:sp>
        <p:nvSpPr>
          <p:cNvPr id="3" name="2 datos vietos rezervavimo ženklas"/>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pPr rtl="0"/>
            <a:fld id="{B34687E8-11C4-4041-90DC-940C7502A588}" type="datetime1">
              <a:rPr lang="lt-LT" smtClean="0"/>
              <a:t>2024-02-09</a:t>
            </a:fld>
            <a:endParaRPr lang="lt-LT" dirty="0"/>
          </a:p>
        </p:txBody>
      </p:sp>
      <p:sp>
        <p:nvSpPr>
          <p:cNvPr id="4" name="3 skaidrės vaizdo vietos rezervavimo ženklas"/>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108" tIns="46054" rIns="92108" bIns="46054" rtlCol="0" anchor="ctr"/>
          <a:lstStyle/>
          <a:p>
            <a:pPr rtl="0"/>
            <a:endParaRPr lang="lt-LT" dirty="0"/>
          </a:p>
        </p:txBody>
      </p:sp>
      <p:sp>
        <p:nvSpPr>
          <p:cNvPr id="5" name="4 pastabų vietos rezervavimo ženklas"/>
          <p:cNvSpPr>
            <a:spLocks noGrp="1"/>
          </p:cNvSpPr>
          <p:nvPr>
            <p:ph type="body" sz="quarter" idx="3"/>
          </p:nvPr>
        </p:nvSpPr>
        <p:spPr>
          <a:xfrm>
            <a:off x="679768" y="4715154"/>
            <a:ext cx="5438140" cy="4466987"/>
          </a:xfrm>
          <a:prstGeom prst="rect">
            <a:avLst/>
          </a:prstGeom>
        </p:spPr>
        <p:txBody>
          <a:bodyPr vert="horz" lIns="92108" tIns="46054" rIns="92108" bIns="46054" rtlCol="0"/>
          <a:lstStyle/>
          <a:p>
            <a:pPr lvl="0" rtl="0"/>
            <a:r>
              <a:rPr lang="lt-LT" dirty="0"/>
              <a:t>Spustelėkite, jei norite redaguoti ruošinio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6" name="5 poraštės vietos rezervavimo ženklas"/>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pPr rtl="0"/>
            <a:endParaRPr lang="lt-LT" dirty="0"/>
          </a:p>
        </p:txBody>
      </p:sp>
      <p:sp>
        <p:nvSpPr>
          <p:cNvPr id="7" name="6 skaidrės numerio vietos rezervavimo ženklas"/>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pPr rtl="0"/>
            <a:fld id="{F93199CD-3E1B-4AE6-990F-76F925F5EA9F}" type="slidenum">
              <a:rPr lang="lt-LT" smtClean="0"/>
              <a:t>‹#›</a:t>
            </a:fld>
            <a:endParaRPr lang="lt-LT"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F93199CD-3E1B-4AE6-990F-76F925F5EA9F}" type="slidenum">
              <a:rPr lang="lt-LT" smtClean="0"/>
              <a:t>1</a:t>
            </a:fld>
            <a:endParaRPr lang="lt-LT" dirty="0"/>
          </a:p>
        </p:txBody>
      </p:sp>
    </p:spTree>
    <p:extLst>
      <p:ext uri="{BB962C8B-B14F-4D97-AF65-F5344CB8AC3E}">
        <p14:creationId xmlns:p14="http://schemas.microsoft.com/office/powerpoint/2010/main" val="3400872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11</a:t>
            </a:fld>
            <a:endParaRPr lang="lt-LT" dirty="0"/>
          </a:p>
        </p:txBody>
      </p:sp>
    </p:spTree>
    <p:extLst>
      <p:ext uri="{BB962C8B-B14F-4D97-AF65-F5344CB8AC3E}">
        <p14:creationId xmlns:p14="http://schemas.microsoft.com/office/powerpoint/2010/main" val="427758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12</a:t>
            </a:fld>
            <a:endParaRPr lang="lt-LT" dirty="0"/>
          </a:p>
        </p:txBody>
      </p:sp>
    </p:spTree>
    <p:extLst>
      <p:ext uri="{BB962C8B-B14F-4D97-AF65-F5344CB8AC3E}">
        <p14:creationId xmlns:p14="http://schemas.microsoft.com/office/powerpoint/2010/main" val="1209804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13</a:t>
            </a:fld>
            <a:endParaRPr lang="lt-LT" dirty="0"/>
          </a:p>
        </p:txBody>
      </p:sp>
    </p:spTree>
    <p:extLst>
      <p:ext uri="{BB962C8B-B14F-4D97-AF65-F5344CB8AC3E}">
        <p14:creationId xmlns:p14="http://schemas.microsoft.com/office/powerpoint/2010/main" val="3897737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14</a:t>
            </a:fld>
            <a:endParaRPr lang="lt-LT" dirty="0"/>
          </a:p>
        </p:txBody>
      </p:sp>
    </p:spTree>
    <p:extLst>
      <p:ext uri="{BB962C8B-B14F-4D97-AF65-F5344CB8AC3E}">
        <p14:creationId xmlns:p14="http://schemas.microsoft.com/office/powerpoint/2010/main" val="3862123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15</a:t>
            </a:fld>
            <a:endParaRPr lang="lt-LT" dirty="0"/>
          </a:p>
        </p:txBody>
      </p:sp>
    </p:spTree>
    <p:extLst>
      <p:ext uri="{BB962C8B-B14F-4D97-AF65-F5344CB8AC3E}">
        <p14:creationId xmlns:p14="http://schemas.microsoft.com/office/powerpoint/2010/main" val="2811928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16</a:t>
            </a:fld>
            <a:endParaRPr lang="lt-LT" dirty="0"/>
          </a:p>
        </p:txBody>
      </p:sp>
    </p:spTree>
    <p:extLst>
      <p:ext uri="{BB962C8B-B14F-4D97-AF65-F5344CB8AC3E}">
        <p14:creationId xmlns:p14="http://schemas.microsoft.com/office/powerpoint/2010/main" val="1376496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17</a:t>
            </a:fld>
            <a:endParaRPr lang="lt-LT" dirty="0"/>
          </a:p>
        </p:txBody>
      </p:sp>
    </p:spTree>
    <p:extLst>
      <p:ext uri="{BB962C8B-B14F-4D97-AF65-F5344CB8AC3E}">
        <p14:creationId xmlns:p14="http://schemas.microsoft.com/office/powerpoint/2010/main" val="2320401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20</a:t>
            </a:fld>
            <a:endParaRPr lang="lt-LT" dirty="0"/>
          </a:p>
        </p:txBody>
      </p:sp>
    </p:spTree>
    <p:extLst>
      <p:ext uri="{BB962C8B-B14F-4D97-AF65-F5344CB8AC3E}">
        <p14:creationId xmlns:p14="http://schemas.microsoft.com/office/powerpoint/2010/main" val="1935176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21</a:t>
            </a:fld>
            <a:endParaRPr lang="lt-LT" dirty="0"/>
          </a:p>
        </p:txBody>
      </p:sp>
    </p:spTree>
    <p:extLst>
      <p:ext uri="{BB962C8B-B14F-4D97-AF65-F5344CB8AC3E}">
        <p14:creationId xmlns:p14="http://schemas.microsoft.com/office/powerpoint/2010/main" val="2899686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22</a:t>
            </a:fld>
            <a:endParaRPr lang="lt-LT" dirty="0"/>
          </a:p>
        </p:txBody>
      </p:sp>
    </p:spTree>
    <p:extLst>
      <p:ext uri="{BB962C8B-B14F-4D97-AF65-F5344CB8AC3E}">
        <p14:creationId xmlns:p14="http://schemas.microsoft.com/office/powerpoint/2010/main" val="279675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2</a:t>
            </a:fld>
            <a:endParaRPr lang="lt-LT" dirty="0"/>
          </a:p>
        </p:txBody>
      </p:sp>
    </p:spTree>
    <p:extLst>
      <p:ext uri="{BB962C8B-B14F-4D97-AF65-F5344CB8AC3E}">
        <p14:creationId xmlns:p14="http://schemas.microsoft.com/office/powerpoint/2010/main" val="1340615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23</a:t>
            </a:fld>
            <a:endParaRPr lang="lt-LT" dirty="0"/>
          </a:p>
        </p:txBody>
      </p:sp>
    </p:spTree>
    <p:extLst>
      <p:ext uri="{BB962C8B-B14F-4D97-AF65-F5344CB8AC3E}">
        <p14:creationId xmlns:p14="http://schemas.microsoft.com/office/powerpoint/2010/main" val="3848794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24</a:t>
            </a:fld>
            <a:endParaRPr lang="lt-LT" dirty="0"/>
          </a:p>
        </p:txBody>
      </p:sp>
    </p:spTree>
    <p:extLst>
      <p:ext uri="{BB962C8B-B14F-4D97-AF65-F5344CB8AC3E}">
        <p14:creationId xmlns:p14="http://schemas.microsoft.com/office/powerpoint/2010/main" val="4172892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25</a:t>
            </a:fld>
            <a:endParaRPr lang="lt-LT" dirty="0"/>
          </a:p>
        </p:txBody>
      </p:sp>
    </p:spTree>
    <p:extLst>
      <p:ext uri="{BB962C8B-B14F-4D97-AF65-F5344CB8AC3E}">
        <p14:creationId xmlns:p14="http://schemas.microsoft.com/office/powerpoint/2010/main" val="7034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26</a:t>
            </a:fld>
            <a:endParaRPr lang="lt-LT" dirty="0"/>
          </a:p>
        </p:txBody>
      </p:sp>
    </p:spTree>
    <p:extLst>
      <p:ext uri="{BB962C8B-B14F-4D97-AF65-F5344CB8AC3E}">
        <p14:creationId xmlns:p14="http://schemas.microsoft.com/office/powerpoint/2010/main" val="552382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27</a:t>
            </a:fld>
            <a:endParaRPr lang="lt-LT" dirty="0"/>
          </a:p>
        </p:txBody>
      </p:sp>
    </p:spTree>
    <p:extLst>
      <p:ext uri="{BB962C8B-B14F-4D97-AF65-F5344CB8AC3E}">
        <p14:creationId xmlns:p14="http://schemas.microsoft.com/office/powerpoint/2010/main" val="1757440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28</a:t>
            </a:fld>
            <a:endParaRPr lang="lt-LT" dirty="0"/>
          </a:p>
        </p:txBody>
      </p:sp>
    </p:spTree>
    <p:extLst>
      <p:ext uri="{BB962C8B-B14F-4D97-AF65-F5344CB8AC3E}">
        <p14:creationId xmlns:p14="http://schemas.microsoft.com/office/powerpoint/2010/main" val="2062588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29</a:t>
            </a:fld>
            <a:endParaRPr lang="lt-LT" dirty="0"/>
          </a:p>
        </p:txBody>
      </p:sp>
    </p:spTree>
    <p:extLst>
      <p:ext uri="{BB962C8B-B14F-4D97-AF65-F5344CB8AC3E}">
        <p14:creationId xmlns:p14="http://schemas.microsoft.com/office/powerpoint/2010/main" val="3648130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30</a:t>
            </a:fld>
            <a:endParaRPr lang="lt-LT" dirty="0"/>
          </a:p>
        </p:txBody>
      </p:sp>
    </p:spTree>
    <p:extLst>
      <p:ext uri="{BB962C8B-B14F-4D97-AF65-F5344CB8AC3E}">
        <p14:creationId xmlns:p14="http://schemas.microsoft.com/office/powerpoint/2010/main" val="101784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31</a:t>
            </a:fld>
            <a:endParaRPr lang="lt-LT" dirty="0"/>
          </a:p>
        </p:txBody>
      </p:sp>
    </p:spTree>
    <p:extLst>
      <p:ext uri="{BB962C8B-B14F-4D97-AF65-F5344CB8AC3E}">
        <p14:creationId xmlns:p14="http://schemas.microsoft.com/office/powerpoint/2010/main" val="428238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32</a:t>
            </a:fld>
            <a:endParaRPr lang="lt-LT" dirty="0"/>
          </a:p>
        </p:txBody>
      </p:sp>
    </p:spTree>
    <p:extLst>
      <p:ext uri="{BB962C8B-B14F-4D97-AF65-F5344CB8AC3E}">
        <p14:creationId xmlns:p14="http://schemas.microsoft.com/office/powerpoint/2010/main" val="32699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3</a:t>
            </a:fld>
            <a:endParaRPr lang="lt-LT" dirty="0"/>
          </a:p>
        </p:txBody>
      </p:sp>
    </p:spTree>
    <p:extLst>
      <p:ext uri="{BB962C8B-B14F-4D97-AF65-F5344CB8AC3E}">
        <p14:creationId xmlns:p14="http://schemas.microsoft.com/office/powerpoint/2010/main" val="1699790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33</a:t>
            </a:fld>
            <a:endParaRPr lang="lt-LT" dirty="0"/>
          </a:p>
        </p:txBody>
      </p:sp>
    </p:spTree>
    <p:extLst>
      <p:ext uri="{BB962C8B-B14F-4D97-AF65-F5344CB8AC3E}">
        <p14:creationId xmlns:p14="http://schemas.microsoft.com/office/powerpoint/2010/main" val="3914711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34</a:t>
            </a:fld>
            <a:endParaRPr lang="lt-LT" dirty="0"/>
          </a:p>
        </p:txBody>
      </p:sp>
    </p:spTree>
    <p:extLst>
      <p:ext uri="{BB962C8B-B14F-4D97-AF65-F5344CB8AC3E}">
        <p14:creationId xmlns:p14="http://schemas.microsoft.com/office/powerpoint/2010/main" val="683461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35</a:t>
            </a:fld>
            <a:endParaRPr lang="lt-LT" dirty="0"/>
          </a:p>
        </p:txBody>
      </p:sp>
    </p:spTree>
    <p:extLst>
      <p:ext uri="{BB962C8B-B14F-4D97-AF65-F5344CB8AC3E}">
        <p14:creationId xmlns:p14="http://schemas.microsoft.com/office/powerpoint/2010/main" val="390040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4</a:t>
            </a:fld>
            <a:endParaRPr lang="lt-LT" dirty="0"/>
          </a:p>
        </p:txBody>
      </p:sp>
    </p:spTree>
    <p:extLst>
      <p:ext uri="{BB962C8B-B14F-4D97-AF65-F5344CB8AC3E}">
        <p14:creationId xmlns:p14="http://schemas.microsoft.com/office/powerpoint/2010/main" val="354570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5</a:t>
            </a:fld>
            <a:endParaRPr lang="lt-LT" dirty="0"/>
          </a:p>
        </p:txBody>
      </p:sp>
    </p:spTree>
    <p:extLst>
      <p:ext uri="{BB962C8B-B14F-4D97-AF65-F5344CB8AC3E}">
        <p14:creationId xmlns:p14="http://schemas.microsoft.com/office/powerpoint/2010/main" val="4265786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6</a:t>
            </a:fld>
            <a:endParaRPr lang="lt-LT" dirty="0"/>
          </a:p>
        </p:txBody>
      </p:sp>
    </p:spTree>
    <p:extLst>
      <p:ext uri="{BB962C8B-B14F-4D97-AF65-F5344CB8AC3E}">
        <p14:creationId xmlns:p14="http://schemas.microsoft.com/office/powerpoint/2010/main" val="97546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7</a:t>
            </a:fld>
            <a:endParaRPr lang="lt-LT" dirty="0"/>
          </a:p>
        </p:txBody>
      </p:sp>
    </p:spTree>
    <p:extLst>
      <p:ext uri="{BB962C8B-B14F-4D97-AF65-F5344CB8AC3E}">
        <p14:creationId xmlns:p14="http://schemas.microsoft.com/office/powerpoint/2010/main" val="2952643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lt-LT" sz="1200" b="0" i="0" u="none" strike="noStrike" kern="1200" cap="none" spc="0" normalizeH="0" baseline="0" noProof="0" smtClean="0">
                <a:ln>
                  <a:noFill/>
                </a:ln>
                <a:solidFill>
                  <a:srgbClr val="30303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lt-LT" sz="1200" b="0" i="0" u="none" strike="noStrike" kern="1200" cap="none" spc="0" normalizeH="0" baseline="0" noProof="0" dirty="0">
              <a:ln>
                <a:noFill/>
              </a:ln>
              <a:solidFill>
                <a:srgbClr val="303030"/>
              </a:solidFill>
              <a:effectLst/>
              <a:uLnTx/>
              <a:uFillTx/>
              <a:latin typeface="Cambria"/>
              <a:ea typeface="+mn-ea"/>
              <a:cs typeface="+mn-cs"/>
            </a:endParaRPr>
          </a:p>
        </p:txBody>
      </p:sp>
    </p:spTree>
    <p:extLst>
      <p:ext uri="{BB962C8B-B14F-4D97-AF65-F5344CB8AC3E}">
        <p14:creationId xmlns:p14="http://schemas.microsoft.com/office/powerpoint/2010/main" val="413081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F93199CD-3E1B-4AE6-990F-76F925F5EA9F}" type="slidenum">
              <a:rPr lang="lt-LT" smtClean="0"/>
              <a:t>10</a:t>
            </a:fld>
            <a:endParaRPr lang="lt-LT" dirty="0"/>
          </a:p>
        </p:txBody>
      </p:sp>
    </p:spTree>
    <p:extLst>
      <p:ext uri="{BB962C8B-B14F-4D97-AF65-F5344CB8AC3E}">
        <p14:creationId xmlns:p14="http://schemas.microsoft.com/office/powerpoint/2010/main" val="1718390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adinė skaidrė">
    <p:spTree>
      <p:nvGrpSpPr>
        <p:cNvPr id="1" name=""/>
        <p:cNvGrpSpPr/>
        <p:nvPr/>
      </p:nvGrpSpPr>
      <p:grpSpPr>
        <a:xfrm>
          <a:off x="0" y="0"/>
          <a:ext cx="0" cy="0"/>
          <a:chOff x="0" y="0"/>
          <a:chExt cx="0" cy="0"/>
        </a:xfrm>
      </p:grpSpPr>
      <p:sp>
        <p:nvSpPr>
          <p:cNvPr id="2" name="1 pavadinimas"/>
          <p:cNvSpPr>
            <a:spLocks noGrp="1"/>
          </p:cNvSpPr>
          <p:nvPr>
            <p:ph type="ctrTitle"/>
          </p:nvPr>
        </p:nvSpPr>
        <p:spPr>
          <a:xfrm>
            <a:off x="1520824" y="1600200"/>
            <a:ext cx="5945188" cy="3048000"/>
          </a:xfrm>
        </p:spPr>
        <p:txBody>
          <a:bodyPr rtlCol="0" anchor="b">
            <a:normAutofit/>
          </a:bodyPr>
          <a:lstStyle>
            <a:lvl1pPr>
              <a:lnSpc>
                <a:spcPct val="80000"/>
              </a:lnSpc>
              <a:defRPr sz="6600" spc="-150">
                <a:solidFill>
                  <a:schemeClr val="tx1"/>
                </a:solidFill>
              </a:defRPr>
            </a:lvl1pPr>
          </a:lstStyle>
          <a:p>
            <a:pPr rtl="0"/>
            <a:r>
              <a:rPr lang="lt-LT"/>
              <a:t>Spustelėję redaguokite stilių</a:t>
            </a:r>
            <a:endParaRPr lang="lt-LT" dirty="0"/>
          </a:p>
        </p:txBody>
      </p:sp>
      <p:sp>
        <p:nvSpPr>
          <p:cNvPr id="3" name="2 paantraštė"/>
          <p:cNvSpPr>
            <a:spLocks noGrp="1"/>
          </p:cNvSpPr>
          <p:nvPr>
            <p:ph type="subTitle" idx="1" hasCustomPrompt="1"/>
          </p:nvPr>
        </p:nvSpPr>
        <p:spPr>
          <a:xfrm>
            <a:off x="1520825" y="4898572"/>
            <a:ext cx="5945187"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lt-LT" dirty="0"/>
              <a:t>Redaguokite šablono paantraštės stilių</a:t>
            </a:r>
          </a:p>
        </p:txBody>
      </p:sp>
      <p:cxnSp>
        <p:nvCxnSpPr>
          <p:cNvPr id="6" name="5 tiesioji jungtis"/>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4 grupė"/>
          <p:cNvGrpSpPr/>
          <p:nvPr userDrawn="1"/>
        </p:nvGrpSpPr>
        <p:grpSpPr>
          <a:xfrm>
            <a:off x="7923213" y="0"/>
            <a:ext cx="4265612" cy="6858000"/>
            <a:chOff x="7923213" y="0"/>
            <a:chExt cx="4265612" cy="6858000"/>
          </a:xfrm>
        </p:grpSpPr>
        <p:pic>
          <p:nvPicPr>
            <p:cNvPr id="4" name="3 paveikslėli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12 stačiakampis"/>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a:defRPr>
                <a:solidFill>
                  <a:schemeClr val="accent1">
                    <a:lumMod val="50000"/>
                  </a:schemeClr>
                </a:solidFill>
              </a:defRPr>
            </a:lvl1pPr>
          </a:lstStyle>
          <a:p>
            <a:pPr rtl="0"/>
            <a:r>
              <a:rPr lang="lt-LT"/>
              <a:t>Spustelėję redaguokite stilių</a:t>
            </a:r>
            <a:endParaRPr lang="lt-LT" dirty="0"/>
          </a:p>
        </p:txBody>
      </p:sp>
      <p:sp>
        <p:nvSpPr>
          <p:cNvPr id="3" name="2 vertikalaus teksto vietos rezervavimo ženklas"/>
          <p:cNvSpPr>
            <a:spLocks noGrp="1"/>
          </p:cNvSpPr>
          <p:nvPr>
            <p:ph type="body" orient="vert" idx="1"/>
          </p:nvPr>
        </p:nvSpPr>
        <p:spPr/>
        <p:txBody>
          <a:bodyPr vert="eaVert" rtlCol="0"/>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5" name="4 poraštės vietos rezervavimo ženklas"/>
          <p:cNvSpPr>
            <a:spLocks noGrp="1"/>
          </p:cNvSpPr>
          <p:nvPr>
            <p:ph type="ftr" sz="quarter" idx="11"/>
          </p:nvPr>
        </p:nvSpPr>
        <p:spPr/>
        <p:txBody>
          <a:bodyPr rtlCol="0"/>
          <a:lstStyle/>
          <a:p>
            <a:pPr rtl="0"/>
            <a:r>
              <a:rPr lang="lt-LT" dirty="0"/>
              <a:t>Įtraukti </a:t>
            </a:r>
            <a:r>
              <a:rPr lang="lt-LT" dirty="0" err="1"/>
              <a:t>poraštę</a:t>
            </a:r>
            <a:endParaRPr lang="lt-LT" dirty="0"/>
          </a:p>
        </p:txBody>
      </p:sp>
      <p:sp>
        <p:nvSpPr>
          <p:cNvPr id="4" name="3 datos vietos rezervavimo ženklas"/>
          <p:cNvSpPr>
            <a:spLocks noGrp="1"/>
          </p:cNvSpPr>
          <p:nvPr>
            <p:ph type="dt" sz="half" idx="10"/>
          </p:nvPr>
        </p:nvSpPr>
        <p:spPr/>
        <p:txBody>
          <a:bodyPr rtlCol="0"/>
          <a:lstStyle/>
          <a:p>
            <a:pPr rtl="0"/>
            <a:fld id="{6973039B-B98D-4D88-A700-ECBE4852E201}" type="datetime1">
              <a:rPr lang="lt-LT" smtClean="0"/>
              <a:t>2024-02-09</a:t>
            </a:fld>
            <a:endParaRPr lang="lt-LT" dirty="0"/>
          </a:p>
        </p:txBody>
      </p:sp>
      <p:sp>
        <p:nvSpPr>
          <p:cNvPr id="6" name="5 skaidrės numerio vietos rezervavimo ženklas"/>
          <p:cNvSpPr>
            <a:spLocks noGrp="1"/>
          </p:cNvSpPr>
          <p:nvPr>
            <p:ph type="sldNum" sz="quarter" idx="12"/>
          </p:nvPr>
        </p:nvSpPr>
        <p:spPr/>
        <p:txBody>
          <a:bodyPr rtlCol="0"/>
          <a:lstStyle/>
          <a:p>
            <a:pPr rtl="0"/>
            <a:fld id="{2A013F82-EE5E-44EE-A61D-E31C6657F26F}" type="slidenum">
              <a:rPr lang="lt-LT" smtClean="0"/>
              <a:t>‹#›</a:t>
            </a:fld>
            <a:endParaRPr lang="lt-LT"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1 vertikalus pavadinimas"/>
          <p:cNvSpPr>
            <a:spLocks noGrp="1"/>
          </p:cNvSpPr>
          <p:nvPr>
            <p:ph type="title" orient="vert"/>
          </p:nvPr>
        </p:nvSpPr>
        <p:spPr>
          <a:xfrm>
            <a:off x="9523412" y="646112"/>
            <a:ext cx="1828801" cy="5522913"/>
          </a:xfrm>
        </p:spPr>
        <p:txBody>
          <a:bodyPr vert="eaVert" rtlCol="0"/>
          <a:lstStyle>
            <a:lvl1pPr>
              <a:defRPr>
                <a:solidFill>
                  <a:schemeClr val="accent1">
                    <a:lumMod val="50000"/>
                  </a:schemeClr>
                </a:solidFill>
              </a:defRPr>
            </a:lvl1pPr>
          </a:lstStyle>
          <a:p>
            <a:pPr rtl="0"/>
            <a:r>
              <a:rPr lang="lt-LT"/>
              <a:t>Spustelėję redaguokite stilių</a:t>
            </a:r>
            <a:endParaRPr lang="lt-LT" dirty="0"/>
          </a:p>
        </p:txBody>
      </p:sp>
      <p:sp>
        <p:nvSpPr>
          <p:cNvPr id="3" name="2 vertikalaus teksto vietos rezervavimo ženklas"/>
          <p:cNvSpPr>
            <a:spLocks noGrp="1"/>
          </p:cNvSpPr>
          <p:nvPr>
            <p:ph type="body" orient="vert" idx="1"/>
          </p:nvPr>
        </p:nvSpPr>
        <p:spPr>
          <a:xfrm>
            <a:off x="1522412" y="646112"/>
            <a:ext cx="7620000" cy="5522913"/>
          </a:xfrm>
        </p:spPr>
        <p:txBody>
          <a:bodyPr vert="eaVert" rtlCol="0"/>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5" name="4 poraštės vietos rezervavimo ženklas"/>
          <p:cNvSpPr>
            <a:spLocks noGrp="1"/>
          </p:cNvSpPr>
          <p:nvPr>
            <p:ph type="ftr" sz="quarter" idx="11"/>
          </p:nvPr>
        </p:nvSpPr>
        <p:spPr/>
        <p:txBody>
          <a:bodyPr rtlCol="0"/>
          <a:lstStyle/>
          <a:p>
            <a:pPr rtl="0"/>
            <a:r>
              <a:rPr lang="lt-LT" dirty="0"/>
              <a:t>Įtraukti </a:t>
            </a:r>
            <a:r>
              <a:rPr lang="lt-LT" dirty="0" err="1"/>
              <a:t>poraštę</a:t>
            </a:r>
            <a:endParaRPr lang="lt-LT" dirty="0"/>
          </a:p>
        </p:txBody>
      </p:sp>
      <p:sp>
        <p:nvSpPr>
          <p:cNvPr id="4" name="3 datos vietos rezervavimo ženklas"/>
          <p:cNvSpPr>
            <a:spLocks noGrp="1"/>
          </p:cNvSpPr>
          <p:nvPr>
            <p:ph type="dt" sz="half" idx="10"/>
          </p:nvPr>
        </p:nvSpPr>
        <p:spPr/>
        <p:txBody>
          <a:bodyPr rtlCol="0"/>
          <a:lstStyle/>
          <a:p>
            <a:pPr rtl="0"/>
            <a:fld id="{E51D37AE-F355-4DAA-B820-ED06221ABE4B}" type="datetime1">
              <a:rPr lang="lt-LT" smtClean="0"/>
              <a:t>2024-02-09</a:t>
            </a:fld>
            <a:endParaRPr lang="lt-LT" dirty="0"/>
          </a:p>
        </p:txBody>
      </p:sp>
      <p:sp>
        <p:nvSpPr>
          <p:cNvPr id="6" name="5 skaidrės numerio vietos rezervavimo ženklas"/>
          <p:cNvSpPr>
            <a:spLocks noGrp="1"/>
          </p:cNvSpPr>
          <p:nvPr>
            <p:ph type="sldNum" sz="quarter" idx="12"/>
          </p:nvPr>
        </p:nvSpPr>
        <p:spPr/>
        <p:txBody>
          <a:bodyPr rtlCol="0"/>
          <a:lstStyle/>
          <a:p>
            <a:pPr rtl="0"/>
            <a:fld id="{2A013F82-EE5E-44EE-A61D-E31C6657F26F}" type="slidenum">
              <a:rPr lang="lt-LT" smtClean="0"/>
              <a:t>‹#›</a:t>
            </a:fld>
            <a:endParaRPr lang="lt-LT" dirty="0"/>
          </a:p>
        </p:txBody>
      </p:sp>
      <p:cxnSp>
        <p:nvCxnSpPr>
          <p:cNvPr id="7" name="6 tiesioji jungtis"/>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a:defRPr>
                <a:solidFill>
                  <a:schemeClr val="accent1">
                    <a:lumMod val="50000"/>
                  </a:schemeClr>
                </a:solidFill>
              </a:defRPr>
            </a:lvl1pPr>
          </a:lstStyle>
          <a:p>
            <a:pPr rtl="0"/>
            <a:r>
              <a:rPr lang="lt-LT"/>
              <a:t>Spustelėję redaguokite stilių</a:t>
            </a:r>
            <a:endParaRPr lang="lt-LT" dirty="0"/>
          </a:p>
        </p:txBody>
      </p:sp>
      <p:sp>
        <p:nvSpPr>
          <p:cNvPr id="3" name="2 turinio vietos rezervavimo ženklas"/>
          <p:cNvSpPr>
            <a:spLocks noGrp="1"/>
          </p:cNvSpPr>
          <p:nvPr>
            <p:ph idx="1"/>
          </p:nvPr>
        </p:nvSpPr>
        <p:spPr/>
        <p:txBody>
          <a:bodyPr rtlCol="0"/>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5" name="4 poraštės vietos rezervavimo ženklas"/>
          <p:cNvSpPr>
            <a:spLocks noGrp="1"/>
          </p:cNvSpPr>
          <p:nvPr>
            <p:ph type="ftr" sz="quarter" idx="11"/>
          </p:nvPr>
        </p:nvSpPr>
        <p:spPr/>
        <p:txBody>
          <a:bodyPr rtlCol="0"/>
          <a:lstStyle/>
          <a:p>
            <a:pPr rtl="0"/>
            <a:r>
              <a:rPr lang="lt-LT" dirty="0"/>
              <a:t>Įtraukti </a:t>
            </a:r>
            <a:r>
              <a:rPr lang="lt-LT" dirty="0" err="1"/>
              <a:t>poraštę</a:t>
            </a:r>
            <a:endParaRPr lang="lt-LT" dirty="0"/>
          </a:p>
        </p:txBody>
      </p:sp>
      <p:sp>
        <p:nvSpPr>
          <p:cNvPr id="4" name="3 datos vietos rezervavimo ženklas"/>
          <p:cNvSpPr>
            <a:spLocks noGrp="1"/>
          </p:cNvSpPr>
          <p:nvPr>
            <p:ph type="dt" sz="half" idx="10"/>
          </p:nvPr>
        </p:nvSpPr>
        <p:spPr/>
        <p:txBody>
          <a:bodyPr rtlCol="0"/>
          <a:lstStyle/>
          <a:p>
            <a:pPr rtl="0"/>
            <a:fld id="{86CEFE6E-84F2-4B98-A684-1412B0E84185}" type="datetime1">
              <a:rPr lang="lt-LT" smtClean="0"/>
              <a:t>2024-02-09</a:t>
            </a:fld>
            <a:endParaRPr lang="lt-LT" dirty="0"/>
          </a:p>
        </p:txBody>
      </p:sp>
      <p:sp>
        <p:nvSpPr>
          <p:cNvPr id="6" name="5 skaidrės numerio vietos rezervavimo ženklas"/>
          <p:cNvSpPr>
            <a:spLocks noGrp="1"/>
          </p:cNvSpPr>
          <p:nvPr>
            <p:ph type="sldNum" sz="quarter" idx="12"/>
          </p:nvPr>
        </p:nvSpPr>
        <p:spPr/>
        <p:txBody>
          <a:bodyPr rtlCol="0"/>
          <a:lstStyle/>
          <a:p>
            <a:pPr rtl="0"/>
            <a:fld id="{2A013F82-EE5E-44EE-A61D-E31C6657F26F}" type="slidenum">
              <a:rPr lang="lt-LT" smtClean="0"/>
              <a:t>‹#›</a:t>
            </a:fld>
            <a:endParaRPr lang="lt-LT" dirty="0"/>
          </a:p>
        </p:txBody>
      </p:sp>
      <p:cxnSp>
        <p:nvCxnSpPr>
          <p:cNvPr id="7" name="6 tiesioji jungtis"/>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1 pavadinimas"/>
          <p:cNvSpPr>
            <a:spLocks noGrp="1"/>
          </p:cNvSpPr>
          <p:nvPr>
            <p:ph type="title"/>
          </p:nvPr>
        </p:nvSpPr>
        <p:spPr>
          <a:xfrm>
            <a:off x="1522410" y="2237096"/>
            <a:ext cx="8229601" cy="2411103"/>
          </a:xfrm>
        </p:spPr>
        <p:txBody>
          <a:bodyPr rtlCol="0" anchor="b">
            <a:normAutofit/>
          </a:bodyPr>
          <a:lstStyle>
            <a:lvl1pPr algn="l">
              <a:lnSpc>
                <a:spcPct val="80000"/>
              </a:lnSpc>
              <a:defRPr sz="4800" b="0" cap="none" baseline="0">
                <a:solidFill>
                  <a:schemeClr val="tx1"/>
                </a:solidFill>
              </a:defRPr>
            </a:lvl1pPr>
          </a:lstStyle>
          <a:p>
            <a:pPr rtl="0"/>
            <a:r>
              <a:rPr lang="lt-LT"/>
              <a:t>Spustelėję redaguokite stilių</a:t>
            </a:r>
            <a:endParaRPr lang="lt-LT" dirty="0"/>
          </a:p>
        </p:txBody>
      </p:sp>
      <p:sp>
        <p:nvSpPr>
          <p:cNvPr id="3" name="2 teksto vietos rezervavimo ženklas"/>
          <p:cNvSpPr>
            <a:spLocks noGrp="1"/>
          </p:cNvSpPr>
          <p:nvPr>
            <p:ph type="body" idx="1"/>
          </p:nvPr>
        </p:nvSpPr>
        <p:spPr>
          <a:xfrm>
            <a:off x="1522412" y="4876800"/>
            <a:ext cx="8229601"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lt-LT"/>
              <a:t>Spustelėkite, kad galėtumėte redaguoti šablono teksto stilius</a:t>
            </a:r>
          </a:p>
        </p:txBody>
      </p:sp>
      <p:grpSp>
        <p:nvGrpSpPr>
          <p:cNvPr id="7" name="6 grupė"/>
          <p:cNvGrpSpPr/>
          <p:nvPr userDrawn="1"/>
        </p:nvGrpSpPr>
        <p:grpSpPr>
          <a:xfrm>
            <a:off x="11123611" y="0"/>
            <a:ext cx="1065214" cy="6868886"/>
            <a:chOff x="11123611" y="0"/>
            <a:chExt cx="1065214" cy="6868886"/>
          </a:xfrm>
        </p:grpSpPr>
        <p:pic>
          <p:nvPicPr>
            <p:cNvPr id="10" name="9 paveikslėli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11 stačiakampis"/>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grpSp>
      <p:sp>
        <p:nvSpPr>
          <p:cNvPr id="5" name="4 poraštės vietos rezervavimo ženklas"/>
          <p:cNvSpPr>
            <a:spLocks noGrp="1"/>
          </p:cNvSpPr>
          <p:nvPr>
            <p:ph type="ftr" sz="quarter" idx="11"/>
          </p:nvPr>
        </p:nvSpPr>
        <p:spPr/>
        <p:txBody>
          <a:bodyPr rtlCol="0"/>
          <a:lstStyle/>
          <a:p>
            <a:pPr rtl="0"/>
            <a:r>
              <a:rPr lang="lt-LT" dirty="0"/>
              <a:t>Įtraukti </a:t>
            </a:r>
            <a:r>
              <a:rPr lang="lt-LT" dirty="0" err="1"/>
              <a:t>poraštę</a:t>
            </a:r>
            <a:endParaRPr lang="lt-LT" dirty="0"/>
          </a:p>
        </p:txBody>
      </p:sp>
      <p:sp>
        <p:nvSpPr>
          <p:cNvPr id="4" name="3 datos vietos rezervavimo ženklas"/>
          <p:cNvSpPr>
            <a:spLocks noGrp="1"/>
          </p:cNvSpPr>
          <p:nvPr>
            <p:ph type="dt" sz="half" idx="10"/>
          </p:nvPr>
        </p:nvSpPr>
        <p:spPr/>
        <p:txBody>
          <a:bodyPr rtlCol="0"/>
          <a:lstStyle/>
          <a:p>
            <a:pPr rtl="0"/>
            <a:fld id="{FAEFB1B8-7364-4ABB-B3ED-E23E75E184B4}" type="datetime1">
              <a:rPr lang="lt-LT" smtClean="0"/>
              <a:t>2024-02-09</a:t>
            </a:fld>
            <a:endParaRPr lang="lt-LT" dirty="0"/>
          </a:p>
        </p:txBody>
      </p:sp>
      <p:sp>
        <p:nvSpPr>
          <p:cNvPr id="6" name="5 skaidrės numerio vietos rezervavimo ženklas"/>
          <p:cNvSpPr>
            <a:spLocks noGrp="1"/>
          </p:cNvSpPr>
          <p:nvPr>
            <p:ph type="sldNum" sz="quarter" idx="12"/>
          </p:nvPr>
        </p:nvSpPr>
        <p:spPr/>
        <p:txBody>
          <a:bodyPr rtlCol="0"/>
          <a:lstStyle/>
          <a:p>
            <a:pPr rtl="0"/>
            <a:fld id="{2A013F82-EE5E-44EE-A61D-E31C6657F26F}" type="slidenum">
              <a:rPr lang="lt-LT" smtClean="0"/>
              <a:t>‹#›</a:t>
            </a:fld>
            <a:endParaRPr lang="lt-LT" dirty="0"/>
          </a:p>
        </p:txBody>
      </p:sp>
      <p:cxnSp>
        <p:nvCxnSpPr>
          <p:cNvPr id="9" name="8 tiesioji jungtis"/>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1 pavadinimas"/>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lt-LT"/>
              <a:t>Spustelėję redaguokite stilių</a:t>
            </a:r>
            <a:endParaRPr lang="lt-LT" dirty="0"/>
          </a:p>
        </p:txBody>
      </p:sp>
      <p:sp>
        <p:nvSpPr>
          <p:cNvPr id="3" name="2 turinio vietos rezervavimo ženklas"/>
          <p:cNvSpPr>
            <a:spLocks noGrp="1"/>
          </p:cNvSpPr>
          <p:nvPr>
            <p:ph sz="half" idx="1"/>
          </p:nvPr>
        </p:nvSpPr>
        <p:spPr>
          <a:xfrm>
            <a:off x="1488168" y="1984248"/>
            <a:ext cx="480060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4" name="3 turinio vietos rezervavimo ženklas"/>
          <p:cNvSpPr>
            <a:spLocks noGrp="1"/>
          </p:cNvSpPr>
          <p:nvPr>
            <p:ph sz="half" idx="2"/>
          </p:nvPr>
        </p:nvSpPr>
        <p:spPr>
          <a:xfrm>
            <a:off x="6551612" y="1984248"/>
            <a:ext cx="480060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6" name="5 poraštės vietos rezervavimo ženklas"/>
          <p:cNvSpPr>
            <a:spLocks noGrp="1"/>
          </p:cNvSpPr>
          <p:nvPr>
            <p:ph type="ftr" sz="quarter" idx="11"/>
          </p:nvPr>
        </p:nvSpPr>
        <p:spPr/>
        <p:txBody>
          <a:bodyPr rtlCol="0"/>
          <a:lstStyle/>
          <a:p>
            <a:pPr rtl="0"/>
            <a:r>
              <a:rPr lang="lt-LT" dirty="0"/>
              <a:t>Įtraukti </a:t>
            </a:r>
            <a:r>
              <a:rPr lang="lt-LT" dirty="0" err="1"/>
              <a:t>poraštę</a:t>
            </a:r>
            <a:endParaRPr lang="lt-LT" dirty="0"/>
          </a:p>
        </p:txBody>
      </p:sp>
      <p:sp>
        <p:nvSpPr>
          <p:cNvPr id="5" name="4 datos vietos rezervavimo ženklas"/>
          <p:cNvSpPr>
            <a:spLocks noGrp="1"/>
          </p:cNvSpPr>
          <p:nvPr>
            <p:ph type="dt" sz="half" idx="10"/>
          </p:nvPr>
        </p:nvSpPr>
        <p:spPr/>
        <p:txBody>
          <a:bodyPr rtlCol="0"/>
          <a:lstStyle/>
          <a:p>
            <a:pPr rtl="0"/>
            <a:fld id="{B7D58293-EC71-43B2-9AF7-BDF6A949EC60}" type="datetime1">
              <a:rPr lang="lt-LT" smtClean="0"/>
              <a:t>2024-02-09</a:t>
            </a:fld>
            <a:endParaRPr lang="lt-LT" dirty="0"/>
          </a:p>
        </p:txBody>
      </p:sp>
      <p:sp>
        <p:nvSpPr>
          <p:cNvPr id="7" name="6 skaidrės numerio vietos rezervavimo ženklas"/>
          <p:cNvSpPr>
            <a:spLocks noGrp="1"/>
          </p:cNvSpPr>
          <p:nvPr>
            <p:ph type="sldNum" sz="quarter" idx="12"/>
          </p:nvPr>
        </p:nvSpPr>
        <p:spPr/>
        <p:txBody>
          <a:bodyPr rtlCol="0"/>
          <a:lstStyle/>
          <a:p>
            <a:pPr rtl="0"/>
            <a:fld id="{2A013F82-EE5E-44EE-A61D-E31C6657F26F}" type="slidenum">
              <a:rPr lang="lt-LT" smtClean="0"/>
              <a:t>‹#›</a:t>
            </a:fld>
            <a:endParaRPr lang="lt-LT" dirty="0"/>
          </a:p>
        </p:txBody>
      </p:sp>
      <p:cxnSp>
        <p:nvCxnSpPr>
          <p:cNvPr id="8" name="7 tiesioji jungtis"/>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2" name="1 pavadinimas"/>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lt-LT"/>
              <a:t>Spustelėję redaguokite stilių</a:t>
            </a:r>
            <a:endParaRPr lang="lt-LT" dirty="0"/>
          </a:p>
        </p:txBody>
      </p:sp>
      <p:sp>
        <p:nvSpPr>
          <p:cNvPr id="3" name="2 teksto vietos rezervavimo ženklas"/>
          <p:cNvSpPr>
            <a:spLocks noGrp="1"/>
          </p:cNvSpPr>
          <p:nvPr>
            <p:ph type="body" idx="1"/>
          </p:nvPr>
        </p:nvSpPr>
        <p:spPr>
          <a:xfrm>
            <a:off x="15224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a:t>Spustelėkite, kad galėtumėte redaguoti šablono teksto stilius</a:t>
            </a:r>
          </a:p>
        </p:txBody>
      </p:sp>
      <p:sp>
        <p:nvSpPr>
          <p:cNvPr id="4" name="3 turinio vietos rezervavimo ženklas"/>
          <p:cNvSpPr>
            <a:spLocks noGrp="1"/>
          </p:cNvSpPr>
          <p:nvPr>
            <p:ph sz="half" idx="2"/>
          </p:nvPr>
        </p:nvSpPr>
        <p:spPr>
          <a:xfrm>
            <a:off x="15224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5" name="4 teksto vietos rezervavimo ženklas"/>
          <p:cNvSpPr>
            <a:spLocks noGrp="1"/>
          </p:cNvSpPr>
          <p:nvPr>
            <p:ph type="body" sz="quarter" idx="3"/>
          </p:nvPr>
        </p:nvSpPr>
        <p:spPr>
          <a:xfrm>
            <a:off x="65516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a:t>Spustelėkite, kad galėtumėte redaguoti šablono teksto stilius</a:t>
            </a:r>
          </a:p>
        </p:txBody>
      </p:sp>
      <p:sp>
        <p:nvSpPr>
          <p:cNvPr id="6" name="5 turinio vietos rezervavimo ženklas"/>
          <p:cNvSpPr>
            <a:spLocks noGrp="1"/>
          </p:cNvSpPr>
          <p:nvPr>
            <p:ph sz="quarter" idx="4"/>
          </p:nvPr>
        </p:nvSpPr>
        <p:spPr>
          <a:xfrm>
            <a:off x="65516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8" name="7 poraštės vietos rezervavimo ženklas"/>
          <p:cNvSpPr>
            <a:spLocks noGrp="1"/>
          </p:cNvSpPr>
          <p:nvPr>
            <p:ph type="ftr" sz="quarter" idx="11"/>
          </p:nvPr>
        </p:nvSpPr>
        <p:spPr/>
        <p:txBody>
          <a:bodyPr rtlCol="0"/>
          <a:lstStyle/>
          <a:p>
            <a:pPr rtl="0"/>
            <a:r>
              <a:rPr lang="lt-LT" dirty="0"/>
              <a:t>Įtraukti </a:t>
            </a:r>
            <a:r>
              <a:rPr lang="lt-LT" dirty="0" err="1"/>
              <a:t>poraštę</a:t>
            </a:r>
            <a:endParaRPr lang="lt-LT" dirty="0"/>
          </a:p>
        </p:txBody>
      </p:sp>
      <p:sp>
        <p:nvSpPr>
          <p:cNvPr id="7" name="6 datos vietos rezervavimo ženklas"/>
          <p:cNvSpPr>
            <a:spLocks noGrp="1"/>
          </p:cNvSpPr>
          <p:nvPr>
            <p:ph type="dt" sz="half" idx="10"/>
          </p:nvPr>
        </p:nvSpPr>
        <p:spPr/>
        <p:txBody>
          <a:bodyPr rtlCol="0"/>
          <a:lstStyle/>
          <a:p>
            <a:pPr rtl="0"/>
            <a:fld id="{30120A46-6ED5-4A4D-B627-9FC10712EFF0}" type="datetime1">
              <a:rPr lang="lt-LT" smtClean="0"/>
              <a:t>2024-02-09</a:t>
            </a:fld>
            <a:endParaRPr lang="lt-LT" dirty="0"/>
          </a:p>
        </p:txBody>
      </p:sp>
      <p:sp>
        <p:nvSpPr>
          <p:cNvPr id="9" name="8 skaidrės numerio vietos rezervavimo ženklas"/>
          <p:cNvSpPr>
            <a:spLocks noGrp="1"/>
          </p:cNvSpPr>
          <p:nvPr>
            <p:ph type="sldNum" sz="quarter" idx="12"/>
          </p:nvPr>
        </p:nvSpPr>
        <p:spPr/>
        <p:txBody>
          <a:bodyPr rtlCol="0"/>
          <a:lstStyle/>
          <a:p>
            <a:pPr rtl="0"/>
            <a:fld id="{2A013F82-EE5E-44EE-A61D-E31C6657F26F}" type="slidenum">
              <a:rPr lang="lt-LT" smtClean="0"/>
              <a:t>‹#›</a:t>
            </a:fld>
            <a:endParaRPr lang="lt-LT" dirty="0"/>
          </a:p>
        </p:txBody>
      </p:sp>
      <p:cxnSp>
        <p:nvCxnSpPr>
          <p:cNvPr id="10" name="9 tiesioji jungtis"/>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a:defRPr>
                <a:solidFill>
                  <a:schemeClr val="accent1">
                    <a:lumMod val="50000"/>
                  </a:schemeClr>
                </a:solidFill>
              </a:defRPr>
            </a:lvl1pPr>
          </a:lstStyle>
          <a:p>
            <a:pPr rtl="0"/>
            <a:r>
              <a:rPr lang="lt-LT"/>
              <a:t>Spustelėję redaguokite stilių</a:t>
            </a:r>
            <a:endParaRPr lang="lt-LT" dirty="0"/>
          </a:p>
        </p:txBody>
      </p:sp>
      <p:sp>
        <p:nvSpPr>
          <p:cNvPr id="4" name="3 poraštės vietos rezervavimo ženklas"/>
          <p:cNvSpPr>
            <a:spLocks noGrp="1"/>
          </p:cNvSpPr>
          <p:nvPr>
            <p:ph type="ftr" sz="quarter" idx="11"/>
          </p:nvPr>
        </p:nvSpPr>
        <p:spPr/>
        <p:txBody>
          <a:bodyPr rtlCol="0"/>
          <a:lstStyle/>
          <a:p>
            <a:pPr rtl="0"/>
            <a:r>
              <a:rPr lang="lt-LT" dirty="0"/>
              <a:t>Įtraukti </a:t>
            </a:r>
            <a:r>
              <a:rPr lang="lt-LT" dirty="0" err="1"/>
              <a:t>poraštę</a:t>
            </a:r>
            <a:endParaRPr lang="lt-LT" dirty="0"/>
          </a:p>
        </p:txBody>
      </p:sp>
      <p:sp>
        <p:nvSpPr>
          <p:cNvPr id="3" name="2 datos vietos rezervavimo ženklas"/>
          <p:cNvSpPr>
            <a:spLocks noGrp="1"/>
          </p:cNvSpPr>
          <p:nvPr>
            <p:ph type="dt" sz="half" idx="10"/>
          </p:nvPr>
        </p:nvSpPr>
        <p:spPr/>
        <p:txBody>
          <a:bodyPr rtlCol="0"/>
          <a:lstStyle/>
          <a:p>
            <a:pPr rtl="0"/>
            <a:fld id="{4EE23DD6-0E70-4032-AF87-DD89DA601798}" type="datetime1">
              <a:rPr lang="lt-LT" smtClean="0"/>
              <a:t>2024-02-09</a:t>
            </a:fld>
            <a:endParaRPr lang="lt-LT" dirty="0"/>
          </a:p>
        </p:txBody>
      </p:sp>
      <p:sp>
        <p:nvSpPr>
          <p:cNvPr id="5" name="4 skaidrės numerio vietos rezervavimo ženklas"/>
          <p:cNvSpPr>
            <a:spLocks noGrp="1"/>
          </p:cNvSpPr>
          <p:nvPr>
            <p:ph type="sldNum" sz="quarter" idx="12"/>
          </p:nvPr>
        </p:nvSpPr>
        <p:spPr/>
        <p:txBody>
          <a:bodyPr rtlCol="0"/>
          <a:lstStyle/>
          <a:p>
            <a:pPr rtl="0"/>
            <a:fld id="{2A013F82-EE5E-44EE-A61D-E31C6657F26F}" type="slidenum">
              <a:rPr lang="lt-LT" smtClean="0"/>
              <a:t>‹#›</a:t>
            </a:fld>
            <a:endParaRPr lang="lt-LT" dirty="0"/>
          </a:p>
        </p:txBody>
      </p:sp>
      <p:cxnSp>
        <p:nvCxnSpPr>
          <p:cNvPr id="6" name="5 tiesioji jungtis"/>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s">
    <p:spTree>
      <p:nvGrpSpPr>
        <p:cNvPr id="1" name=""/>
        <p:cNvGrpSpPr/>
        <p:nvPr/>
      </p:nvGrpSpPr>
      <p:grpSpPr>
        <a:xfrm>
          <a:off x="0" y="0"/>
          <a:ext cx="0" cy="0"/>
          <a:chOff x="0" y="0"/>
          <a:chExt cx="0" cy="0"/>
        </a:xfrm>
      </p:grpSpPr>
      <p:sp>
        <p:nvSpPr>
          <p:cNvPr id="3" name="2 poraštės vietos rezervavimo ženklas"/>
          <p:cNvSpPr>
            <a:spLocks noGrp="1"/>
          </p:cNvSpPr>
          <p:nvPr>
            <p:ph type="ftr" sz="quarter" idx="11"/>
          </p:nvPr>
        </p:nvSpPr>
        <p:spPr/>
        <p:txBody>
          <a:bodyPr rtlCol="0"/>
          <a:lstStyle/>
          <a:p>
            <a:pPr rtl="0"/>
            <a:r>
              <a:rPr lang="lt-LT" dirty="0"/>
              <a:t>Įtraukti </a:t>
            </a:r>
            <a:r>
              <a:rPr lang="lt-LT" dirty="0" err="1"/>
              <a:t>poraštę</a:t>
            </a:r>
            <a:endParaRPr lang="lt-LT" dirty="0"/>
          </a:p>
        </p:txBody>
      </p:sp>
      <p:sp>
        <p:nvSpPr>
          <p:cNvPr id="2" name="1 datos vietos rezervavimo ženklas"/>
          <p:cNvSpPr>
            <a:spLocks noGrp="1"/>
          </p:cNvSpPr>
          <p:nvPr>
            <p:ph type="dt" sz="half" idx="10"/>
          </p:nvPr>
        </p:nvSpPr>
        <p:spPr/>
        <p:txBody>
          <a:bodyPr rtlCol="0"/>
          <a:lstStyle/>
          <a:p>
            <a:pPr rtl="0"/>
            <a:fld id="{139EB388-E193-46DE-8578-D38C2431A18F}" type="datetime1">
              <a:rPr lang="lt-LT" smtClean="0"/>
              <a:t>2024-02-09</a:t>
            </a:fld>
            <a:endParaRPr lang="lt-LT" dirty="0"/>
          </a:p>
        </p:txBody>
      </p:sp>
      <p:sp>
        <p:nvSpPr>
          <p:cNvPr id="4" name="3 skaidrės numerio vietos rezervavimo ženklas"/>
          <p:cNvSpPr>
            <a:spLocks noGrp="1"/>
          </p:cNvSpPr>
          <p:nvPr>
            <p:ph type="sldNum" sz="quarter" idx="12"/>
          </p:nvPr>
        </p:nvSpPr>
        <p:spPr/>
        <p:txBody>
          <a:bodyPr rtlCol="0"/>
          <a:lstStyle/>
          <a:p>
            <a:pPr rtl="0"/>
            <a:fld id="{2A013F82-EE5E-44EE-A61D-E31C6657F26F}" type="slidenum">
              <a:rPr lang="lt-LT" smtClean="0"/>
              <a:t>‹#›</a:t>
            </a:fld>
            <a:endParaRPr lang="lt-LT"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su antrašte">
    <p:spTree>
      <p:nvGrpSpPr>
        <p:cNvPr id="1" name=""/>
        <p:cNvGrpSpPr/>
        <p:nvPr/>
      </p:nvGrpSpPr>
      <p:grpSpPr>
        <a:xfrm>
          <a:off x="0" y="0"/>
          <a:ext cx="0" cy="0"/>
          <a:chOff x="0" y="0"/>
          <a:chExt cx="0" cy="0"/>
        </a:xfrm>
      </p:grpSpPr>
      <p:sp>
        <p:nvSpPr>
          <p:cNvPr id="2" name="1 pavadinimas"/>
          <p:cNvSpPr>
            <a:spLocks noGrp="1"/>
          </p:cNvSpPr>
          <p:nvPr>
            <p:ph type="title"/>
          </p:nvPr>
        </p:nvSpPr>
        <p:spPr>
          <a:xfrm>
            <a:off x="1522413" y="685800"/>
            <a:ext cx="4114800" cy="1925637"/>
          </a:xfrm>
        </p:spPr>
        <p:txBody>
          <a:bodyPr rtlCol="0" anchor="b">
            <a:noAutofit/>
          </a:bodyPr>
          <a:lstStyle>
            <a:lvl1pPr algn="l">
              <a:lnSpc>
                <a:spcPct val="80000"/>
              </a:lnSpc>
              <a:defRPr sz="4000" b="0">
                <a:solidFill>
                  <a:schemeClr val="accent1">
                    <a:lumMod val="50000"/>
                  </a:schemeClr>
                </a:solidFill>
              </a:defRPr>
            </a:lvl1pPr>
          </a:lstStyle>
          <a:p>
            <a:pPr rtl="0"/>
            <a:r>
              <a:rPr lang="lt-LT"/>
              <a:t>Spustelėję redaguokite stilių</a:t>
            </a:r>
            <a:endParaRPr lang="lt-LT" dirty="0"/>
          </a:p>
        </p:txBody>
      </p:sp>
      <p:sp>
        <p:nvSpPr>
          <p:cNvPr id="3" name="2 turinio vietos rezervavimo ženklas"/>
          <p:cNvSpPr>
            <a:spLocks noGrp="1"/>
          </p:cNvSpPr>
          <p:nvPr>
            <p:ph idx="1"/>
          </p:nvPr>
        </p:nvSpPr>
        <p:spPr>
          <a:xfrm>
            <a:off x="6094414" y="685800"/>
            <a:ext cx="525779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4" name="3 teksto vietos rezervavimo ženklas"/>
          <p:cNvSpPr>
            <a:spLocks noGrp="1"/>
          </p:cNvSpPr>
          <p:nvPr>
            <p:ph type="body" sz="half" idx="2"/>
          </p:nvPr>
        </p:nvSpPr>
        <p:spPr>
          <a:xfrm>
            <a:off x="1522413" y="2895599"/>
            <a:ext cx="4114800"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t-LT"/>
              <a:t>Spustelėkite, kad galėtumėte redaguoti šablono teksto stilius</a:t>
            </a:r>
          </a:p>
        </p:txBody>
      </p:sp>
      <p:sp>
        <p:nvSpPr>
          <p:cNvPr id="6" name="5 poraštės vietos rezervavimo ženklas"/>
          <p:cNvSpPr>
            <a:spLocks noGrp="1"/>
          </p:cNvSpPr>
          <p:nvPr>
            <p:ph type="ftr" sz="quarter" idx="11"/>
          </p:nvPr>
        </p:nvSpPr>
        <p:spPr/>
        <p:txBody>
          <a:bodyPr rtlCol="0"/>
          <a:lstStyle/>
          <a:p>
            <a:pPr rtl="0"/>
            <a:r>
              <a:rPr lang="lt-LT" dirty="0"/>
              <a:t>Įtraukti </a:t>
            </a:r>
            <a:r>
              <a:rPr lang="lt-LT" dirty="0" err="1"/>
              <a:t>poraštę</a:t>
            </a:r>
            <a:endParaRPr lang="lt-LT" dirty="0"/>
          </a:p>
        </p:txBody>
      </p:sp>
      <p:sp>
        <p:nvSpPr>
          <p:cNvPr id="5" name="4 datos vietos rezervavimo ženklas"/>
          <p:cNvSpPr>
            <a:spLocks noGrp="1"/>
          </p:cNvSpPr>
          <p:nvPr>
            <p:ph type="dt" sz="half" idx="10"/>
          </p:nvPr>
        </p:nvSpPr>
        <p:spPr/>
        <p:txBody>
          <a:bodyPr rtlCol="0"/>
          <a:lstStyle/>
          <a:p>
            <a:pPr rtl="0"/>
            <a:fld id="{A3984837-98AA-4758-A8C1-C97DF01D8188}" type="datetime1">
              <a:rPr lang="lt-LT" smtClean="0"/>
              <a:t>2024-02-09</a:t>
            </a:fld>
            <a:endParaRPr lang="lt-LT" dirty="0"/>
          </a:p>
        </p:txBody>
      </p:sp>
      <p:sp>
        <p:nvSpPr>
          <p:cNvPr id="7" name="6 skaidrės numerio vietos rezervavimo ženklas"/>
          <p:cNvSpPr>
            <a:spLocks noGrp="1"/>
          </p:cNvSpPr>
          <p:nvPr>
            <p:ph type="sldNum" sz="quarter" idx="12"/>
          </p:nvPr>
        </p:nvSpPr>
        <p:spPr/>
        <p:txBody>
          <a:bodyPr rtlCol="0"/>
          <a:lstStyle/>
          <a:p>
            <a:pPr rtl="0"/>
            <a:fld id="{2A013F82-EE5E-44EE-A61D-E31C6657F26F}" type="slidenum">
              <a:rPr lang="lt-LT" smtClean="0"/>
              <a:t>‹#›</a:t>
            </a:fld>
            <a:endParaRPr lang="lt-LT" dirty="0"/>
          </a:p>
        </p:txBody>
      </p:sp>
      <p:cxnSp>
        <p:nvCxnSpPr>
          <p:cNvPr id="8" name="7 tiesioji jungtis"/>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su antrašte">
    <p:spTree>
      <p:nvGrpSpPr>
        <p:cNvPr id="1" name=""/>
        <p:cNvGrpSpPr/>
        <p:nvPr/>
      </p:nvGrpSpPr>
      <p:grpSpPr>
        <a:xfrm>
          <a:off x="0" y="0"/>
          <a:ext cx="0" cy="0"/>
          <a:chOff x="0" y="0"/>
          <a:chExt cx="0" cy="0"/>
        </a:xfrm>
      </p:grpSpPr>
      <p:sp>
        <p:nvSpPr>
          <p:cNvPr id="2" name="1 pavadinimas"/>
          <p:cNvSpPr>
            <a:spLocks noGrp="1"/>
          </p:cNvSpPr>
          <p:nvPr>
            <p:ph type="title"/>
          </p:nvPr>
        </p:nvSpPr>
        <p:spPr>
          <a:xfrm>
            <a:off x="1522413" y="685800"/>
            <a:ext cx="4114800" cy="1925638"/>
          </a:xfrm>
        </p:spPr>
        <p:txBody>
          <a:bodyPr rtlCol="0" anchor="b">
            <a:normAutofit/>
          </a:bodyPr>
          <a:lstStyle>
            <a:lvl1pPr algn="l">
              <a:lnSpc>
                <a:spcPct val="80000"/>
              </a:lnSpc>
              <a:defRPr sz="4000" b="0" i="0" baseline="0">
                <a:solidFill>
                  <a:schemeClr val="accent1">
                    <a:lumMod val="50000"/>
                  </a:schemeClr>
                </a:solidFill>
              </a:defRPr>
            </a:lvl1pPr>
          </a:lstStyle>
          <a:p>
            <a:pPr rtl="0"/>
            <a:r>
              <a:rPr lang="lt-LT"/>
              <a:t>Spustelėję redaguokite stilių</a:t>
            </a:r>
            <a:endParaRPr lang="lt-LT" dirty="0"/>
          </a:p>
        </p:txBody>
      </p:sp>
      <p:sp>
        <p:nvSpPr>
          <p:cNvPr id="3" name="2 paveikslėlio vietos rezervavimo ženklas" descr="Tuščias vietos rezervavimo ženklas vaizdui įtraukti. Spustelėkite vietos rezervavimo ženklą ir pasirinkite vaizdą, kurį norite įtraukti"/>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t-LT"/>
              <a:t>Spustelėkite piktogramą norėdami įtraukti paveikslėlį</a:t>
            </a:r>
            <a:endParaRPr lang="lt-LT" dirty="0"/>
          </a:p>
        </p:txBody>
      </p:sp>
      <p:sp>
        <p:nvSpPr>
          <p:cNvPr id="4" name="3 teksto vietos rezervavimo ženklas"/>
          <p:cNvSpPr>
            <a:spLocks noGrp="1"/>
          </p:cNvSpPr>
          <p:nvPr>
            <p:ph type="body" sz="half" idx="2"/>
          </p:nvPr>
        </p:nvSpPr>
        <p:spPr>
          <a:xfrm>
            <a:off x="1522413" y="2895599"/>
            <a:ext cx="4114800"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t-LT"/>
              <a:t>Spustelėkite, kad galėtumėte redaguoti šablono teksto stilius</a:t>
            </a:r>
          </a:p>
        </p:txBody>
      </p:sp>
      <p:cxnSp>
        <p:nvCxnSpPr>
          <p:cNvPr id="10" name="9 tiesioji jungtis"/>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pavadinimo vietos rezervavimo ženklas"/>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pPr rtl="0"/>
            <a:r>
              <a:rPr lang="lt-LT" dirty="0"/>
              <a:t>Spustelėkite, jei norite redaguoti ruošinio pavadinimo stilių</a:t>
            </a:r>
          </a:p>
        </p:txBody>
      </p:sp>
      <p:sp>
        <p:nvSpPr>
          <p:cNvPr id="3" name="2 teksto vietos rezervavimo ženklas"/>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rtl="0"/>
            <a:r>
              <a:rPr lang="lt-LT" dirty="0"/>
              <a:t>Redaguoti šablono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5" name="4 poraštės vietos rezervavimo ženklas"/>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pPr rtl="0"/>
            <a:r>
              <a:rPr lang="lt-LT" dirty="0"/>
              <a:t>Įtraukti </a:t>
            </a:r>
            <a:r>
              <a:rPr lang="lt-LT" dirty="0" err="1"/>
              <a:t>poraštę</a:t>
            </a:r>
            <a:endParaRPr lang="lt-LT" dirty="0"/>
          </a:p>
        </p:txBody>
      </p:sp>
      <p:sp>
        <p:nvSpPr>
          <p:cNvPr id="4" name="3 datos vietos rezervavimo ženklas"/>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pPr rtl="0"/>
            <a:fld id="{AAC2A497-69CE-4851-8783-F21916A0254E}" type="datetime1">
              <a:rPr lang="lt-LT" smtClean="0"/>
              <a:t>2024-02-09</a:t>
            </a:fld>
            <a:endParaRPr lang="lt-LT" dirty="0"/>
          </a:p>
        </p:txBody>
      </p:sp>
      <p:sp>
        <p:nvSpPr>
          <p:cNvPr id="6" name="5 skaidrės numerio vietos rezervavimo ženklas"/>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pPr rtl="0"/>
            <a:fld id="{2A013F82-EE5E-44EE-A61D-E31C6657F26F}" type="slidenum">
              <a:rPr lang="lt-LT" smtClean="0"/>
              <a:pPr/>
              <a:t>‹#›</a:t>
            </a:fld>
            <a:endParaRPr lang="lt-LT" dirty="0"/>
          </a:p>
        </p:txBody>
      </p:sp>
      <p:pic>
        <p:nvPicPr>
          <p:cNvPr id="9" name="8 paveikslėlis"/>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9 stačiakampis"/>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ctrTitle"/>
          </p:nvPr>
        </p:nvSpPr>
        <p:spPr>
          <a:xfrm>
            <a:off x="1534558" y="1556792"/>
            <a:ext cx="5945188" cy="3048000"/>
          </a:xfrm>
          <a:solidFill>
            <a:schemeClr val="accent1"/>
          </a:solidFill>
          <a:ln>
            <a:solidFill>
              <a:schemeClr val="accent1"/>
            </a:solidFill>
          </a:ln>
        </p:spPr>
        <p:txBody>
          <a:bodyPr rtlCol="0">
            <a:normAutofit/>
          </a:bodyPr>
          <a:lstStyle/>
          <a:p>
            <a:pPr algn="ctr" rtl="0"/>
            <a:r>
              <a:rPr lang="lt-LT" sz="4800" dirty="0"/>
              <a:t>2024 METŲ RAJONO SAVIVALDYBĖS BIUDŽETAS</a:t>
            </a:r>
          </a:p>
        </p:txBody>
      </p:sp>
      <p:sp>
        <p:nvSpPr>
          <p:cNvPr id="3" name="Antrinis pavadinimas 2">
            <a:extLst>
              <a:ext uri="{FF2B5EF4-FFF2-40B4-BE49-F238E27FC236}">
                <a16:creationId xmlns:a16="http://schemas.microsoft.com/office/drawing/2014/main" id="{180A9C67-E96E-435E-BFF6-DF3D89A403EC}"/>
              </a:ext>
            </a:extLst>
          </p:cNvPr>
          <p:cNvSpPr>
            <a:spLocks noGrp="1"/>
          </p:cNvSpPr>
          <p:nvPr>
            <p:ph type="subTitle" idx="1"/>
          </p:nvPr>
        </p:nvSpPr>
        <p:spPr>
          <a:ln>
            <a:solidFill>
              <a:schemeClr val="accent1"/>
            </a:solidFill>
          </a:ln>
        </p:spPr>
        <p:txBody>
          <a:bodyPr/>
          <a:lstStyle/>
          <a:p>
            <a:pPr algn="ctr"/>
            <a:r>
              <a:rPr lang="lt-LT" dirty="0">
                <a:solidFill>
                  <a:schemeClr val="tx2"/>
                </a:solidFill>
              </a:rPr>
              <a:t>Projektas</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201061-E91A-477B-A57D-800E0A27FEB9}"/>
              </a:ext>
            </a:extLst>
          </p:cNvPr>
          <p:cNvSpPr>
            <a:spLocks noGrp="1"/>
          </p:cNvSpPr>
          <p:nvPr>
            <p:ph type="title"/>
          </p:nvPr>
        </p:nvSpPr>
        <p:spPr>
          <a:solidFill>
            <a:schemeClr val="accent1"/>
          </a:solidFill>
        </p:spPr>
        <p:txBody>
          <a:bodyPr/>
          <a:lstStyle/>
          <a:p>
            <a:pPr algn="ctr"/>
            <a:r>
              <a:rPr lang="lt-LT" dirty="0"/>
              <a:t>2024 metais finansuojamos 6 programos</a:t>
            </a:r>
          </a:p>
        </p:txBody>
      </p:sp>
      <p:sp>
        <p:nvSpPr>
          <p:cNvPr id="3" name="Turinio vietos rezervavimo ženklas 2">
            <a:extLst>
              <a:ext uri="{FF2B5EF4-FFF2-40B4-BE49-F238E27FC236}">
                <a16:creationId xmlns:a16="http://schemas.microsoft.com/office/drawing/2014/main" id="{29E62B21-8FD6-4141-AAC0-D8139AD702C9}"/>
              </a:ext>
            </a:extLst>
          </p:cNvPr>
          <p:cNvSpPr>
            <a:spLocks noGrp="1"/>
          </p:cNvSpPr>
          <p:nvPr>
            <p:ph idx="1"/>
          </p:nvPr>
        </p:nvSpPr>
        <p:spPr>
          <a:xfrm>
            <a:off x="1522413" y="2420888"/>
            <a:ext cx="9829799" cy="4536504"/>
          </a:xfrm>
        </p:spPr>
        <p:txBody>
          <a:bodyPr>
            <a:normAutofit/>
          </a:bodyPr>
          <a:lstStyle/>
          <a:p>
            <a:r>
              <a:rPr lang="lt-LT" b="1" dirty="0"/>
              <a:t>Mokymosi visą gyvenimą jaunimo ir sporto programa;</a:t>
            </a:r>
          </a:p>
          <a:p>
            <a:r>
              <a:rPr lang="lt-LT" b="1" dirty="0"/>
              <a:t>Regioninės plėtros ir bendruomeninių iniciatyvų programa;</a:t>
            </a:r>
          </a:p>
          <a:p>
            <a:r>
              <a:rPr lang="lt-LT" b="1" dirty="0"/>
              <a:t>Kultūros ir turizmo plėtros programa;</a:t>
            </a:r>
          </a:p>
          <a:p>
            <a:r>
              <a:rPr lang="lt-LT" b="1" dirty="0"/>
              <a:t>Valdymo programa;</a:t>
            </a:r>
          </a:p>
          <a:p>
            <a:r>
              <a:rPr lang="lt-LT" b="1" dirty="0"/>
              <a:t>Ūkio plėtros programa;</a:t>
            </a:r>
          </a:p>
          <a:p>
            <a:r>
              <a:rPr lang="lt-LT" b="1" dirty="0"/>
              <a:t>Socialinės ir sveikatos apsaugos programa.</a:t>
            </a:r>
          </a:p>
          <a:p>
            <a:endParaRPr lang="lt-LT" b="1" dirty="0"/>
          </a:p>
          <a:p>
            <a:endParaRPr lang="lt-LT" dirty="0"/>
          </a:p>
          <a:p>
            <a:endParaRPr lang="lt-LT" dirty="0"/>
          </a:p>
          <a:p>
            <a:endParaRPr lang="lt-LT" dirty="0"/>
          </a:p>
        </p:txBody>
      </p:sp>
    </p:spTree>
    <p:extLst>
      <p:ext uri="{BB962C8B-B14F-4D97-AF65-F5344CB8AC3E}">
        <p14:creationId xmlns:p14="http://schemas.microsoft.com/office/powerpoint/2010/main" val="270048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201061-E91A-477B-A57D-800E0A27FEB9}"/>
              </a:ext>
            </a:extLst>
          </p:cNvPr>
          <p:cNvSpPr>
            <a:spLocks noGrp="1"/>
          </p:cNvSpPr>
          <p:nvPr>
            <p:ph type="title"/>
          </p:nvPr>
        </p:nvSpPr>
        <p:spPr>
          <a:xfrm>
            <a:off x="1522413" y="0"/>
            <a:ext cx="9829799" cy="908720"/>
          </a:xfrm>
          <a:solidFill>
            <a:schemeClr val="accent1"/>
          </a:solidFill>
        </p:spPr>
        <p:txBody>
          <a:bodyPr/>
          <a:lstStyle/>
          <a:p>
            <a:pPr algn="ctr"/>
            <a:r>
              <a:rPr lang="lt-LT" dirty="0"/>
              <a:t>2024 metais finansuojamos 6 programos</a:t>
            </a:r>
          </a:p>
        </p:txBody>
      </p:sp>
      <p:sp>
        <p:nvSpPr>
          <p:cNvPr id="3" name="Turinio vietos rezervavimo ženklas 2">
            <a:extLst>
              <a:ext uri="{FF2B5EF4-FFF2-40B4-BE49-F238E27FC236}">
                <a16:creationId xmlns:a16="http://schemas.microsoft.com/office/drawing/2014/main" id="{29E62B21-8FD6-4141-AAC0-D8139AD702C9}"/>
              </a:ext>
            </a:extLst>
          </p:cNvPr>
          <p:cNvSpPr>
            <a:spLocks noGrp="1"/>
          </p:cNvSpPr>
          <p:nvPr>
            <p:ph idx="1"/>
          </p:nvPr>
        </p:nvSpPr>
        <p:spPr>
          <a:xfrm>
            <a:off x="1341884" y="1719673"/>
            <a:ext cx="9913308" cy="5256584"/>
          </a:xfrm>
        </p:spPr>
        <p:txBody>
          <a:bodyPr>
            <a:normAutofit/>
          </a:bodyPr>
          <a:lstStyle/>
          <a:p>
            <a:endParaRPr lang="lt-LT" dirty="0"/>
          </a:p>
          <a:p>
            <a:endParaRPr lang="lt-LT" dirty="0"/>
          </a:p>
        </p:txBody>
      </p:sp>
      <p:graphicFrame>
        <p:nvGraphicFramePr>
          <p:cNvPr id="4" name="Lentelė 4">
            <a:extLst>
              <a:ext uri="{FF2B5EF4-FFF2-40B4-BE49-F238E27FC236}">
                <a16:creationId xmlns:a16="http://schemas.microsoft.com/office/drawing/2014/main" id="{61AB628E-3275-4BE0-86A6-0CFBEAA31694}"/>
              </a:ext>
            </a:extLst>
          </p:cNvPr>
          <p:cNvGraphicFramePr>
            <a:graphicFrameLocks noGrp="1"/>
          </p:cNvGraphicFramePr>
          <p:nvPr>
            <p:extLst>
              <p:ext uri="{D42A27DB-BD31-4B8C-83A1-F6EECF244321}">
                <p14:modId xmlns:p14="http://schemas.microsoft.com/office/powerpoint/2010/main" val="999225551"/>
              </p:ext>
            </p:extLst>
          </p:nvPr>
        </p:nvGraphicFramePr>
        <p:xfrm>
          <a:off x="1341885" y="908720"/>
          <a:ext cx="10010328" cy="6608541"/>
        </p:xfrm>
        <a:graphic>
          <a:graphicData uri="http://schemas.openxmlformats.org/drawingml/2006/table">
            <a:tbl>
              <a:tblPr firstRow="1" bandRow="1">
                <a:tableStyleId>{69CF1AB2-1976-4502-BF36-3FF5EA218861}</a:tableStyleId>
              </a:tblPr>
              <a:tblGrid>
                <a:gridCol w="4175951">
                  <a:extLst>
                    <a:ext uri="{9D8B030D-6E8A-4147-A177-3AD203B41FA5}">
                      <a16:colId xmlns:a16="http://schemas.microsoft.com/office/drawing/2014/main" val="3653461503"/>
                    </a:ext>
                  </a:extLst>
                </a:gridCol>
                <a:gridCol w="1403205">
                  <a:extLst>
                    <a:ext uri="{9D8B030D-6E8A-4147-A177-3AD203B41FA5}">
                      <a16:colId xmlns:a16="http://schemas.microsoft.com/office/drawing/2014/main" val="1062483718"/>
                    </a:ext>
                  </a:extLst>
                </a:gridCol>
                <a:gridCol w="1477057">
                  <a:extLst>
                    <a:ext uri="{9D8B030D-6E8A-4147-A177-3AD203B41FA5}">
                      <a16:colId xmlns:a16="http://schemas.microsoft.com/office/drawing/2014/main" val="2293983078"/>
                    </a:ext>
                  </a:extLst>
                </a:gridCol>
                <a:gridCol w="1624763">
                  <a:extLst>
                    <a:ext uri="{9D8B030D-6E8A-4147-A177-3AD203B41FA5}">
                      <a16:colId xmlns:a16="http://schemas.microsoft.com/office/drawing/2014/main" val="1287481707"/>
                    </a:ext>
                  </a:extLst>
                </a:gridCol>
                <a:gridCol w="1329352">
                  <a:extLst>
                    <a:ext uri="{9D8B030D-6E8A-4147-A177-3AD203B41FA5}">
                      <a16:colId xmlns:a16="http://schemas.microsoft.com/office/drawing/2014/main" val="2262960207"/>
                    </a:ext>
                  </a:extLst>
                </a:gridCol>
              </a:tblGrid>
              <a:tr h="936104">
                <a:tc>
                  <a:txBody>
                    <a:bodyPr/>
                    <a:lstStyle/>
                    <a:p>
                      <a:pPr algn="ctr"/>
                      <a:r>
                        <a:rPr lang="lt-LT" sz="1800" dirty="0"/>
                        <a:t>Programa</a:t>
                      </a:r>
                    </a:p>
                  </a:txBody>
                  <a:tcPr/>
                </a:tc>
                <a:tc>
                  <a:txBody>
                    <a:bodyPr/>
                    <a:lstStyle/>
                    <a:p>
                      <a:pPr algn="ctr"/>
                      <a:r>
                        <a:rPr lang="lt-LT" sz="1800" dirty="0"/>
                        <a:t>Skirta 2023 metais</a:t>
                      </a:r>
                    </a:p>
                  </a:txBody>
                  <a:tcPr/>
                </a:tc>
                <a:tc>
                  <a:txBody>
                    <a:bodyPr/>
                    <a:lstStyle/>
                    <a:p>
                      <a:pPr algn="ctr"/>
                      <a:r>
                        <a:rPr lang="lt-LT" sz="1800" dirty="0"/>
                        <a:t>Planuojama 2024 metais</a:t>
                      </a:r>
                    </a:p>
                  </a:txBody>
                  <a:tcPr/>
                </a:tc>
                <a:tc>
                  <a:txBody>
                    <a:bodyPr/>
                    <a:lstStyle/>
                    <a:p>
                      <a:pPr algn="ctr"/>
                      <a:r>
                        <a:rPr lang="lt-LT" sz="1800" dirty="0"/>
                        <a:t>Palyginus 2024 metus su 2023 metais</a:t>
                      </a:r>
                    </a:p>
                  </a:txBody>
                  <a:tcPr/>
                </a:tc>
                <a:tc>
                  <a:txBody>
                    <a:bodyPr/>
                    <a:lstStyle/>
                    <a:p>
                      <a:pPr algn="ctr"/>
                      <a:r>
                        <a:rPr lang="lt-LT" sz="1800" dirty="0"/>
                        <a:t>Struktūra, proc.</a:t>
                      </a:r>
                    </a:p>
                  </a:txBody>
                  <a:tcPr/>
                </a:tc>
                <a:extLst>
                  <a:ext uri="{0D108BD9-81ED-4DB2-BD59-A6C34878D82A}">
                    <a16:rowId xmlns:a16="http://schemas.microsoft.com/office/drawing/2014/main" val="3888810242"/>
                  </a:ext>
                </a:extLst>
              </a:tr>
              <a:tr h="395456">
                <a:tc>
                  <a:txBody>
                    <a:bodyPr/>
                    <a:lstStyle/>
                    <a:p>
                      <a:r>
                        <a:rPr lang="lt-LT" sz="1800" dirty="0"/>
                        <a:t>Mokymosi visą gyvenimą, jaunimo ir sporto</a:t>
                      </a:r>
                    </a:p>
                  </a:txBody>
                  <a:tcPr/>
                </a:tc>
                <a:tc>
                  <a:txBody>
                    <a:bodyPr/>
                    <a:lstStyle/>
                    <a:p>
                      <a:pPr algn="r"/>
                      <a:r>
                        <a:rPr lang="lt-LT" sz="1800" dirty="0"/>
                        <a:t>21182,494</a:t>
                      </a:r>
                    </a:p>
                  </a:txBody>
                  <a:tcPr/>
                </a:tc>
                <a:tc>
                  <a:txBody>
                    <a:bodyPr/>
                    <a:lstStyle/>
                    <a:p>
                      <a:pPr algn="r"/>
                      <a:r>
                        <a:rPr lang="lt-LT" sz="1800" kern="1200" dirty="0">
                          <a:solidFill>
                            <a:schemeClr val="dk1"/>
                          </a:solidFill>
                          <a:effectLst/>
                          <a:latin typeface="+mn-lt"/>
                          <a:ea typeface="+mn-ea"/>
                          <a:cs typeface="+mn-cs"/>
                        </a:rPr>
                        <a:t>23324,291</a:t>
                      </a:r>
                      <a:endParaRPr lang="lt-LT" sz="1800" dirty="0"/>
                    </a:p>
                  </a:txBody>
                  <a:tcPr/>
                </a:tc>
                <a:tc>
                  <a:txBody>
                    <a:bodyPr/>
                    <a:lstStyle/>
                    <a:p>
                      <a:pPr algn="r"/>
                      <a:r>
                        <a:rPr lang="lt-LT" sz="1800" dirty="0"/>
                        <a:t>2141,80</a:t>
                      </a:r>
                    </a:p>
                  </a:txBody>
                  <a:tcPr/>
                </a:tc>
                <a:tc>
                  <a:txBody>
                    <a:bodyPr/>
                    <a:lstStyle/>
                    <a:p>
                      <a:pPr algn="r"/>
                      <a:r>
                        <a:rPr lang="lt-LT" sz="1800" dirty="0"/>
                        <a:t>41,2</a:t>
                      </a:r>
                    </a:p>
                  </a:txBody>
                  <a:tcPr/>
                </a:tc>
                <a:extLst>
                  <a:ext uri="{0D108BD9-81ED-4DB2-BD59-A6C34878D82A}">
                    <a16:rowId xmlns:a16="http://schemas.microsoft.com/office/drawing/2014/main" val="185968020"/>
                  </a:ext>
                </a:extLst>
              </a:tr>
              <a:tr h="288032">
                <a:tc>
                  <a:txBody>
                    <a:bodyPr/>
                    <a:lstStyle/>
                    <a:p>
                      <a:r>
                        <a:rPr lang="lt-LT" sz="1400" dirty="0"/>
                        <a:t>  </a:t>
                      </a:r>
                      <a:r>
                        <a:rPr lang="lt-LT" sz="1400" i="1" dirty="0"/>
                        <a:t> iš jų: valstybės biudžeto lėšos </a:t>
                      </a:r>
                      <a:endParaRPr lang="lt-LT" sz="1400" dirty="0"/>
                    </a:p>
                  </a:txBody>
                  <a:tcPr/>
                </a:tc>
                <a:tc>
                  <a:txBody>
                    <a:bodyPr/>
                    <a:lstStyle/>
                    <a:p>
                      <a:pPr algn="r"/>
                      <a:r>
                        <a:rPr lang="lt-LT" sz="1400" i="1" dirty="0"/>
                        <a:t>10853,7</a:t>
                      </a:r>
                    </a:p>
                  </a:txBody>
                  <a:tcPr/>
                </a:tc>
                <a:tc>
                  <a:txBody>
                    <a:bodyPr/>
                    <a:lstStyle/>
                    <a:p>
                      <a:pPr algn="r"/>
                      <a:r>
                        <a:rPr lang="lt-LT" sz="1400" i="1" dirty="0"/>
                        <a:t>12428,2</a:t>
                      </a:r>
                    </a:p>
                  </a:txBody>
                  <a:tcPr/>
                </a:tc>
                <a:tc>
                  <a:txBody>
                    <a:bodyPr/>
                    <a:lstStyle/>
                    <a:p>
                      <a:pPr algn="r"/>
                      <a:r>
                        <a:rPr lang="lt-LT" sz="1400" i="1" dirty="0"/>
                        <a:t>1574,5</a:t>
                      </a:r>
                    </a:p>
                  </a:txBody>
                  <a:tcPr/>
                </a:tc>
                <a:tc>
                  <a:txBody>
                    <a:bodyPr/>
                    <a:lstStyle/>
                    <a:p>
                      <a:pPr algn="r"/>
                      <a:r>
                        <a:rPr lang="lt-LT" sz="1400" i="1" dirty="0"/>
                        <a:t>53,3</a:t>
                      </a:r>
                    </a:p>
                  </a:txBody>
                  <a:tcPr/>
                </a:tc>
                <a:extLst>
                  <a:ext uri="{0D108BD9-81ED-4DB2-BD59-A6C34878D82A}">
                    <a16:rowId xmlns:a16="http://schemas.microsoft.com/office/drawing/2014/main" val="3095450857"/>
                  </a:ext>
                </a:extLst>
              </a:tr>
              <a:tr h="565726">
                <a:tc>
                  <a:txBody>
                    <a:bodyPr/>
                    <a:lstStyle/>
                    <a:p>
                      <a:r>
                        <a:rPr lang="lt-LT" sz="1800" dirty="0"/>
                        <a:t>Regioninės plėtros ir bendruomeninių iniciatyvų</a:t>
                      </a:r>
                    </a:p>
                  </a:txBody>
                  <a:tcPr/>
                </a:tc>
                <a:tc>
                  <a:txBody>
                    <a:bodyPr/>
                    <a:lstStyle/>
                    <a:p>
                      <a:pPr algn="r"/>
                      <a:r>
                        <a:rPr lang="lt-LT" sz="1800" dirty="0"/>
                        <a:t>3016,981</a:t>
                      </a:r>
                    </a:p>
                  </a:txBody>
                  <a:tcPr/>
                </a:tc>
                <a:tc>
                  <a:txBody>
                    <a:bodyPr/>
                    <a:lstStyle/>
                    <a:p>
                      <a:pPr algn="r"/>
                      <a:r>
                        <a:rPr lang="lt-LT" sz="1800" dirty="0"/>
                        <a:t>2424,838</a:t>
                      </a:r>
                    </a:p>
                  </a:txBody>
                  <a:tcPr/>
                </a:tc>
                <a:tc>
                  <a:txBody>
                    <a:bodyPr/>
                    <a:lstStyle/>
                    <a:p>
                      <a:pPr algn="r"/>
                      <a:r>
                        <a:rPr lang="lt-LT" sz="1800" dirty="0"/>
                        <a:t>-591,14</a:t>
                      </a:r>
                    </a:p>
                  </a:txBody>
                  <a:tcPr/>
                </a:tc>
                <a:tc>
                  <a:txBody>
                    <a:bodyPr/>
                    <a:lstStyle/>
                    <a:p>
                      <a:pPr algn="r"/>
                      <a:r>
                        <a:rPr lang="lt-LT" sz="1800" dirty="0"/>
                        <a:t>4,3</a:t>
                      </a:r>
                    </a:p>
                  </a:txBody>
                  <a:tcPr/>
                </a:tc>
                <a:extLst>
                  <a:ext uri="{0D108BD9-81ED-4DB2-BD59-A6C34878D82A}">
                    <a16:rowId xmlns:a16="http://schemas.microsoft.com/office/drawing/2014/main" val="4241910691"/>
                  </a:ext>
                </a:extLst>
              </a:tr>
              <a:tr h="135552">
                <a:tc>
                  <a:txBody>
                    <a:bodyPr/>
                    <a:lstStyle/>
                    <a:p>
                      <a:r>
                        <a:rPr lang="lt-LT" sz="1800" dirty="0"/>
                        <a:t> </a:t>
                      </a:r>
                      <a:r>
                        <a:rPr lang="lt-LT" sz="1400" i="1" dirty="0"/>
                        <a:t>iš jų: valstybės biudžeto lėšos</a:t>
                      </a:r>
                      <a:r>
                        <a:rPr lang="lt-LT" sz="1400" dirty="0"/>
                        <a:t>  </a:t>
                      </a:r>
                      <a:r>
                        <a:rPr lang="lt-LT" sz="1400" i="1" dirty="0"/>
                        <a:t>ir kt. šaltiniai</a:t>
                      </a:r>
                    </a:p>
                  </a:txBody>
                  <a:tcPr/>
                </a:tc>
                <a:tc>
                  <a:txBody>
                    <a:bodyPr/>
                    <a:lstStyle/>
                    <a:p>
                      <a:pPr algn="r"/>
                      <a:r>
                        <a:rPr lang="lt-LT" sz="1400" i="1" dirty="0"/>
                        <a:t>735,696</a:t>
                      </a:r>
                    </a:p>
                  </a:txBody>
                  <a:tcPr/>
                </a:tc>
                <a:tc>
                  <a:txBody>
                    <a:bodyPr/>
                    <a:lstStyle/>
                    <a:p>
                      <a:pPr algn="r"/>
                      <a:r>
                        <a:rPr lang="lt-LT" sz="1400" i="1" dirty="0"/>
                        <a:t>199,534</a:t>
                      </a:r>
                    </a:p>
                  </a:txBody>
                  <a:tcPr/>
                </a:tc>
                <a:tc>
                  <a:txBody>
                    <a:bodyPr/>
                    <a:lstStyle/>
                    <a:p>
                      <a:pPr algn="r"/>
                      <a:r>
                        <a:rPr lang="lt-LT" sz="1400" i="1" dirty="0"/>
                        <a:t>-536,162</a:t>
                      </a:r>
                    </a:p>
                  </a:txBody>
                  <a:tcPr/>
                </a:tc>
                <a:tc>
                  <a:txBody>
                    <a:bodyPr/>
                    <a:lstStyle/>
                    <a:p>
                      <a:pPr algn="r"/>
                      <a:r>
                        <a:rPr lang="lt-LT" sz="1400" i="1" dirty="0"/>
                        <a:t>8,2</a:t>
                      </a:r>
                    </a:p>
                  </a:txBody>
                  <a:tcPr/>
                </a:tc>
                <a:extLst>
                  <a:ext uri="{0D108BD9-81ED-4DB2-BD59-A6C34878D82A}">
                    <a16:rowId xmlns:a16="http://schemas.microsoft.com/office/drawing/2014/main" val="1300259763"/>
                  </a:ext>
                </a:extLst>
              </a:tr>
              <a:tr h="244936">
                <a:tc>
                  <a:txBody>
                    <a:bodyPr/>
                    <a:lstStyle/>
                    <a:p>
                      <a:r>
                        <a:rPr lang="lt-LT" sz="1800" dirty="0"/>
                        <a:t>Kultūros ir turizmo plėtros programa</a:t>
                      </a:r>
                    </a:p>
                  </a:txBody>
                  <a:tcPr/>
                </a:tc>
                <a:tc>
                  <a:txBody>
                    <a:bodyPr/>
                    <a:lstStyle/>
                    <a:p>
                      <a:pPr algn="r"/>
                      <a:r>
                        <a:rPr lang="lt-LT" sz="1800" dirty="0"/>
                        <a:t>3103,567</a:t>
                      </a:r>
                    </a:p>
                  </a:txBody>
                  <a:tcPr/>
                </a:tc>
                <a:tc>
                  <a:txBody>
                    <a:bodyPr/>
                    <a:lstStyle/>
                    <a:p>
                      <a:pPr algn="r"/>
                      <a:r>
                        <a:rPr lang="lt-LT" sz="1800" dirty="0"/>
                        <a:t>3457,169</a:t>
                      </a:r>
                    </a:p>
                  </a:txBody>
                  <a:tcPr/>
                </a:tc>
                <a:tc>
                  <a:txBody>
                    <a:bodyPr/>
                    <a:lstStyle/>
                    <a:p>
                      <a:pPr algn="r"/>
                      <a:r>
                        <a:rPr lang="lt-LT" sz="1800" dirty="0"/>
                        <a:t>353,6</a:t>
                      </a:r>
                    </a:p>
                  </a:txBody>
                  <a:tcPr/>
                </a:tc>
                <a:tc>
                  <a:txBody>
                    <a:bodyPr/>
                    <a:lstStyle/>
                    <a:p>
                      <a:pPr algn="r"/>
                      <a:r>
                        <a:rPr lang="lt-LT" sz="1800" dirty="0"/>
                        <a:t>6,1</a:t>
                      </a:r>
                    </a:p>
                  </a:txBody>
                  <a:tcPr/>
                </a:tc>
                <a:extLst>
                  <a:ext uri="{0D108BD9-81ED-4DB2-BD59-A6C34878D82A}">
                    <a16:rowId xmlns:a16="http://schemas.microsoft.com/office/drawing/2014/main" val="4029963225"/>
                  </a:ext>
                </a:extLst>
              </a:tr>
              <a:tr h="0">
                <a:tc>
                  <a:txBody>
                    <a:bodyPr/>
                    <a:lstStyle/>
                    <a:p>
                      <a:r>
                        <a:rPr lang="lt-LT" sz="1800" dirty="0"/>
                        <a:t> </a:t>
                      </a:r>
                      <a:r>
                        <a:rPr lang="lt-LT" sz="1400" i="1" dirty="0"/>
                        <a:t>iš jų: valstybės biudžeto lėšos</a:t>
                      </a:r>
                      <a:r>
                        <a:rPr lang="lt-LT" sz="1400" dirty="0"/>
                        <a:t> </a:t>
                      </a:r>
                    </a:p>
                  </a:txBody>
                  <a:tcPr/>
                </a:tc>
                <a:tc>
                  <a:txBody>
                    <a:bodyPr/>
                    <a:lstStyle/>
                    <a:p>
                      <a:pPr algn="r"/>
                      <a:r>
                        <a:rPr lang="lt-LT" sz="1400" i="1" dirty="0"/>
                        <a:t>31,316</a:t>
                      </a:r>
                    </a:p>
                  </a:txBody>
                  <a:tcPr/>
                </a:tc>
                <a:tc>
                  <a:txBody>
                    <a:bodyPr/>
                    <a:lstStyle/>
                    <a:p>
                      <a:pPr algn="r"/>
                      <a:r>
                        <a:rPr lang="lt-LT" sz="1400" i="1" dirty="0"/>
                        <a:t>33,68</a:t>
                      </a:r>
                    </a:p>
                  </a:txBody>
                  <a:tcPr/>
                </a:tc>
                <a:tc>
                  <a:txBody>
                    <a:bodyPr/>
                    <a:lstStyle/>
                    <a:p>
                      <a:pPr algn="r"/>
                      <a:r>
                        <a:rPr lang="lt-LT" sz="1400" i="1" dirty="0"/>
                        <a:t>2,364</a:t>
                      </a:r>
                    </a:p>
                  </a:txBody>
                  <a:tcPr/>
                </a:tc>
                <a:tc>
                  <a:txBody>
                    <a:bodyPr/>
                    <a:lstStyle/>
                    <a:p>
                      <a:pPr algn="r"/>
                      <a:r>
                        <a:rPr lang="lt-LT" sz="1400" i="1" dirty="0"/>
                        <a:t>0,1</a:t>
                      </a:r>
                    </a:p>
                  </a:txBody>
                  <a:tcPr/>
                </a:tc>
                <a:extLst>
                  <a:ext uri="{0D108BD9-81ED-4DB2-BD59-A6C34878D82A}">
                    <a16:rowId xmlns:a16="http://schemas.microsoft.com/office/drawing/2014/main" val="3961103952"/>
                  </a:ext>
                </a:extLst>
              </a:tr>
              <a:tr h="384514">
                <a:tc>
                  <a:txBody>
                    <a:bodyPr/>
                    <a:lstStyle/>
                    <a:p>
                      <a:r>
                        <a:rPr lang="lt-LT" sz="1800" dirty="0"/>
                        <a:t>Valdymo</a:t>
                      </a:r>
                    </a:p>
                  </a:txBody>
                  <a:tcPr/>
                </a:tc>
                <a:tc>
                  <a:txBody>
                    <a:bodyPr/>
                    <a:lstStyle/>
                    <a:p>
                      <a:pPr algn="r"/>
                      <a:r>
                        <a:rPr lang="lt-LT" sz="1800" dirty="0"/>
                        <a:t>6353,893</a:t>
                      </a:r>
                    </a:p>
                  </a:txBody>
                  <a:tcPr/>
                </a:tc>
                <a:tc>
                  <a:txBody>
                    <a:bodyPr/>
                    <a:lstStyle/>
                    <a:p>
                      <a:pPr algn="r"/>
                      <a:r>
                        <a:rPr lang="lt-LT" sz="1800" dirty="0"/>
                        <a:t>7442,128</a:t>
                      </a:r>
                    </a:p>
                  </a:txBody>
                  <a:tcPr/>
                </a:tc>
                <a:tc>
                  <a:txBody>
                    <a:bodyPr/>
                    <a:lstStyle/>
                    <a:p>
                      <a:pPr algn="r"/>
                      <a:r>
                        <a:rPr lang="lt-LT" sz="1800" dirty="0"/>
                        <a:t>1088,236</a:t>
                      </a:r>
                    </a:p>
                  </a:txBody>
                  <a:tcPr/>
                </a:tc>
                <a:tc>
                  <a:txBody>
                    <a:bodyPr/>
                    <a:lstStyle/>
                    <a:p>
                      <a:pPr algn="r"/>
                      <a:r>
                        <a:rPr lang="lt-LT" sz="1800" dirty="0"/>
                        <a:t>13,1</a:t>
                      </a:r>
                    </a:p>
                  </a:txBody>
                  <a:tcPr/>
                </a:tc>
                <a:extLst>
                  <a:ext uri="{0D108BD9-81ED-4DB2-BD59-A6C34878D82A}">
                    <a16:rowId xmlns:a16="http://schemas.microsoft.com/office/drawing/2014/main" val="1406316270"/>
                  </a:ext>
                </a:extLst>
              </a:tr>
              <a:tr h="0">
                <a:tc>
                  <a:txBody>
                    <a:bodyPr/>
                    <a:lstStyle/>
                    <a:p>
                      <a:r>
                        <a:rPr lang="lt-LT" sz="1800" dirty="0"/>
                        <a:t> </a:t>
                      </a:r>
                      <a:r>
                        <a:rPr lang="lt-LT" sz="1400" i="1" dirty="0"/>
                        <a:t>iš jų: valstybės biudžeto lėšos</a:t>
                      </a:r>
                      <a:r>
                        <a:rPr lang="lt-LT" sz="1400" dirty="0"/>
                        <a:t> </a:t>
                      </a:r>
                    </a:p>
                  </a:txBody>
                  <a:tcPr/>
                </a:tc>
                <a:tc>
                  <a:txBody>
                    <a:bodyPr/>
                    <a:lstStyle/>
                    <a:p>
                      <a:pPr algn="r"/>
                      <a:r>
                        <a:rPr lang="lt-LT" sz="1400" i="1" dirty="0"/>
                        <a:t>474,664</a:t>
                      </a:r>
                    </a:p>
                  </a:txBody>
                  <a:tcPr/>
                </a:tc>
                <a:tc>
                  <a:txBody>
                    <a:bodyPr/>
                    <a:lstStyle/>
                    <a:p>
                      <a:pPr algn="r"/>
                      <a:r>
                        <a:rPr lang="lt-LT" sz="1400" i="1" dirty="0"/>
                        <a:t>599,368</a:t>
                      </a:r>
                    </a:p>
                  </a:txBody>
                  <a:tcPr/>
                </a:tc>
                <a:tc>
                  <a:txBody>
                    <a:bodyPr/>
                    <a:lstStyle/>
                    <a:p>
                      <a:pPr algn="r"/>
                      <a:r>
                        <a:rPr lang="lt-LT" sz="1400" i="1" dirty="0"/>
                        <a:t>124,704</a:t>
                      </a:r>
                    </a:p>
                  </a:txBody>
                  <a:tcPr/>
                </a:tc>
                <a:tc>
                  <a:txBody>
                    <a:bodyPr/>
                    <a:lstStyle/>
                    <a:p>
                      <a:pPr algn="r"/>
                      <a:r>
                        <a:rPr lang="lt-LT" sz="1400" i="1" dirty="0"/>
                        <a:t>8,1</a:t>
                      </a:r>
                    </a:p>
                  </a:txBody>
                  <a:tcPr/>
                </a:tc>
                <a:extLst>
                  <a:ext uri="{0D108BD9-81ED-4DB2-BD59-A6C34878D82A}">
                    <a16:rowId xmlns:a16="http://schemas.microsoft.com/office/drawing/2014/main" val="139489378"/>
                  </a:ext>
                </a:extLst>
              </a:tr>
              <a:tr h="410133">
                <a:tc>
                  <a:txBody>
                    <a:bodyPr/>
                    <a:lstStyle/>
                    <a:p>
                      <a:r>
                        <a:rPr lang="lt-LT" sz="1800" dirty="0"/>
                        <a:t>Ūkio plėtros</a:t>
                      </a:r>
                    </a:p>
                  </a:txBody>
                  <a:tcPr/>
                </a:tc>
                <a:tc>
                  <a:txBody>
                    <a:bodyPr/>
                    <a:lstStyle/>
                    <a:p>
                      <a:pPr algn="r"/>
                      <a:r>
                        <a:rPr lang="lt-LT" sz="1800" dirty="0"/>
                        <a:t>5159,452</a:t>
                      </a:r>
                    </a:p>
                  </a:txBody>
                  <a:tcPr/>
                </a:tc>
                <a:tc>
                  <a:txBody>
                    <a:bodyPr/>
                    <a:lstStyle/>
                    <a:p>
                      <a:pPr algn="r"/>
                      <a:r>
                        <a:rPr lang="lt-LT" sz="1800" dirty="0"/>
                        <a:t>7195,8105</a:t>
                      </a:r>
                    </a:p>
                  </a:txBody>
                  <a:tcPr/>
                </a:tc>
                <a:tc>
                  <a:txBody>
                    <a:bodyPr/>
                    <a:lstStyle/>
                    <a:p>
                      <a:pPr algn="r"/>
                      <a:r>
                        <a:rPr lang="lt-LT" sz="1800" dirty="0"/>
                        <a:t>2036,358</a:t>
                      </a:r>
                    </a:p>
                  </a:txBody>
                  <a:tcPr/>
                </a:tc>
                <a:tc>
                  <a:txBody>
                    <a:bodyPr/>
                    <a:lstStyle/>
                    <a:p>
                      <a:pPr algn="r"/>
                      <a:r>
                        <a:rPr lang="lt-LT" sz="1800" dirty="0"/>
                        <a:t>12,7</a:t>
                      </a:r>
                    </a:p>
                  </a:txBody>
                  <a:tcPr/>
                </a:tc>
                <a:extLst>
                  <a:ext uri="{0D108BD9-81ED-4DB2-BD59-A6C34878D82A}">
                    <a16:rowId xmlns:a16="http://schemas.microsoft.com/office/drawing/2014/main" val="1687926129"/>
                  </a:ext>
                </a:extLst>
              </a:tr>
              <a:tr h="0">
                <a:tc>
                  <a:txBody>
                    <a:bodyPr/>
                    <a:lstStyle/>
                    <a:p>
                      <a:r>
                        <a:rPr lang="lt-LT" sz="1800" dirty="0"/>
                        <a:t>  </a:t>
                      </a:r>
                      <a:r>
                        <a:rPr kumimoji="0" lang="lt-LT" sz="1400" b="0" i="1" u="none" strike="noStrike" kern="1200" cap="none" spc="0" normalizeH="0" baseline="0" noProof="0" dirty="0">
                          <a:ln>
                            <a:noFill/>
                          </a:ln>
                          <a:solidFill>
                            <a:srgbClr val="303030"/>
                          </a:solidFill>
                          <a:effectLst/>
                          <a:uLnTx/>
                          <a:uFillTx/>
                          <a:latin typeface="+mn-lt"/>
                          <a:ea typeface="+mn-ea"/>
                          <a:cs typeface="+mn-cs"/>
                        </a:rPr>
                        <a:t>iš jų: valstybės biudžeto lėšos</a:t>
                      </a:r>
                      <a:r>
                        <a:rPr kumimoji="0" lang="lt-LT" sz="1400" b="0" i="0" u="none" strike="noStrike" kern="1200" cap="none" spc="0" normalizeH="0" baseline="0" noProof="0" dirty="0">
                          <a:ln>
                            <a:noFill/>
                          </a:ln>
                          <a:solidFill>
                            <a:srgbClr val="303030"/>
                          </a:solidFill>
                          <a:effectLst/>
                          <a:uLnTx/>
                          <a:uFillTx/>
                          <a:latin typeface="+mn-lt"/>
                          <a:ea typeface="+mn-ea"/>
                          <a:cs typeface="+mn-cs"/>
                        </a:rPr>
                        <a:t> </a:t>
                      </a:r>
                      <a:endParaRPr lang="lt-LT" sz="1800" dirty="0"/>
                    </a:p>
                  </a:txBody>
                  <a:tcPr/>
                </a:tc>
                <a:tc>
                  <a:txBody>
                    <a:bodyPr/>
                    <a:lstStyle/>
                    <a:p>
                      <a:pPr algn="r"/>
                      <a:r>
                        <a:rPr lang="lt-LT" sz="1400" i="1" dirty="0"/>
                        <a:t>321,0</a:t>
                      </a:r>
                    </a:p>
                  </a:txBody>
                  <a:tcPr/>
                </a:tc>
                <a:tc>
                  <a:txBody>
                    <a:bodyPr/>
                    <a:lstStyle/>
                    <a:p>
                      <a:pPr algn="r"/>
                      <a:r>
                        <a:rPr lang="lt-LT" sz="1400" i="1" dirty="0"/>
                        <a:t>2157,3</a:t>
                      </a:r>
                    </a:p>
                  </a:txBody>
                  <a:tcPr/>
                </a:tc>
                <a:tc>
                  <a:txBody>
                    <a:bodyPr/>
                    <a:lstStyle/>
                    <a:p>
                      <a:pPr algn="r"/>
                      <a:r>
                        <a:rPr lang="lt-LT" sz="1400" i="1" dirty="0"/>
                        <a:t>1836,3</a:t>
                      </a:r>
                    </a:p>
                  </a:txBody>
                  <a:tcPr/>
                </a:tc>
                <a:tc>
                  <a:txBody>
                    <a:bodyPr/>
                    <a:lstStyle/>
                    <a:p>
                      <a:pPr algn="r"/>
                      <a:r>
                        <a:rPr lang="lt-LT" sz="1400" i="1" dirty="0"/>
                        <a:t>30,0</a:t>
                      </a:r>
                    </a:p>
                  </a:txBody>
                  <a:tcPr/>
                </a:tc>
                <a:extLst>
                  <a:ext uri="{0D108BD9-81ED-4DB2-BD59-A6C34878D82A}">
                    <a16:rowId xmlns:a16="http://schemas.microsoft.com/office/drawing/2014/main" val="2285430139"/>
                  </a:ext>
                </a:extLst>
              </a:tr>
              <a:tr h="435521">
                <a:tc>
                  <a:txBody>
                    <a:bodyPr/>
                    <a:lstStyle/>
                    <a:p>
                      <a:r>
                        <a:rPr lang="lt-LT" sz="1800" dirty="0"/>
                        <a:t>Socialinės ir sveikatos apsaugos</a:t>
                      </a:r>
                    </a:p>
                  </a:txBody>
                  <a:tcPr/>
                </a:tc>
                <a:tc>
                  <a:txBody>
                    <a:bodyPr/>
                    <a:lstStyle/>
                    <a:p>
                      <a:pPr algn="r"/>
                      <a:r>
                        <a:rPr lang="lt-LT" sz="1800" dirty="0"/>
                        <a:t>10083,567</a:t>
                      </a:r>
                    </a:p>
                  </a:txBody>
                  <a:tcPr/>
                </a:tc>
                <a:tc>
                  <a:txBody>
                    <a:bodyPr/>
                    <a:lstStyle/>
                    <a:p>
                      <a:pPr algn="r"/>
                      <a:r>
                        <a:rPr lang="lt-LT" sz="1800" dirty="0"/>
                        <a:t>12831,720</a:t>
                      </a:r>
                    </a:p>
                  </a:txBody>
                  <a:tcPr/>
                </a:tc>
                <a:tc>
                  <a:txBody>
                    <a:bodyPr/>
                    <a:lstStyle/>
                    <a:p>
                      <a:pPr algn="r"/>
                      <a:r>
                        <a:rPr lang="lt-LT" sz="1800" dirty="0"/>
                        <a:t>2748,153</a:t>
                      </a:r>
                    </a:p>
                  </a:txBody>
                  <a:tcPr/>
                </a:tc>
                <a:tc>
                  <a:txBody>
                    <a:bodyPr/>
                    <a:lstStyle/>
                    <a:p>
                      <a:pPr algn="r"/>
                      <a:r>
                        <a:rPr lang="lt-LT" sz="1800" dirty="0"/>
                        <a:t>22,6</a:t>
                      </a:r>
                    </a:p>
                  </a:txBody>
                  <a:tcPr/>
                </a:tc>
                <a:extLst>
                  <a:ext uri="{0D108BD9-81ED-4DB2-BD59-A6C34878D82A}">
                    <a16:rowId xmlns:a16="http://schemas.microsoft.com/office/drawing/2014/main" val="3481830963"/>
                  </a:ext>
                </a:extLst>
              </a:tr>
              <a:tr h="0">
                <a:tc>
                  <a:txBody>
                    <a:bodyPr/>
                    <a:lstStyle/>
                    <a:p>
                      <a:r>
                        <a:rPr lang="lt-LT" sz="1800" dirty="0"/>
                        <a:t>  </a:t>
                      </a:r>
                      <a:r>
                        <a:rPr lang="lt-LT" sz="1400" i="1" dirty="0"/>
                        <a:t>iš jų: valstybės biudžeto lėšos</a:t>
                      </a:r>
                      <a:r>
                        <a:rPr lang="lt-LT" sz="1400" dirty="0"/>
                        <a:t> </a:t>
                      </a:r>
                    </a:p>
                  </a:txBody>
                  <a:tcPr/>
                </a:tc>
                <a:tc>
                  <a:txBody>
                    <a:bodyPr/>
                    <a:lstStyle/>
                    <a:p>
                      <a:pPr algn="r"/>
                      <a:r>
                        <a:rPr lang="lt-LT" sz="1400" i="1" dirty="0"/>
                        <a:t>4127,649</a:t>
                      </a:r>
                    </a:p>
                  </a:txBody>
                  <a:tcPr/>
                </a:tc>
                <a:tc>
                  <a:txBody>
                    <a:bodyPr/>
                    <a:lstStyle/>
                    <a:p>
                      <a:pPr algn="r"/>
                      <a:r>
                        <a:rPr lang="lt-LT" sz="1400" i="1" dirty="0"/>
                        <a:t>5327,774</a:t>
                      </a:r>
                    </a:p>
                  </a:txBody>
                  <a:tcPr/>
                </a:tc>
                <a:tc>
                  <a:txBody>
                    <a:bodyPr/>
                    <a:lstStyle/>
                    <a:p>
                      <a:pPr algn="r"/>
                      <a:r>
                        <a:rPr lang="lt-LT" sz="1400" i="1" dirty="0"/>
                        <a:t>1200,125</a:t>
                      </a:r>
                    </a:p>
                  </a:txBody>
                  <a:tcPr/>
                </a:tc>
                <a:tc>
                  <a:txBody>
                    <a:bodyPr/>
                    <a:lstStyle/>
                    <a:p>
                      <a:pPr algn="r"/>
                      <a:r>
                        <a:rPr lang="lt-LT" sz="1400" i="1" dirty="0"/>
                        <a:t>41,5</a:t>
                      </a:r>
                    </a:p>
                  </a:txBody>
                  <a:tcPr/>
                </a:tc>
                <a:extLst>
                  <a:ext uri="{0D108BD9-81ED-4DB2-BD59-A6C34878D82A}">
                    <a16:rowId xmlns:a16="http://schemas.microsoft.com/office/drawing/2014/main" val="349958793"/>
                  </a:ext>
                </a:extLst>
              </a:tr>
              <a:tr h="410133">
                <a:tc>
                  <a:txBody>
                    <a:bodyPr/>
                    <a:lstStyle/>
                    <a:p>
                      <a:pPr algn="r"/>
                      <a:r>
                        <a:rPr lang="lt-LT" sz="1800" b="1" dirty="0"/>
                        <a:t>Iš viso</a:t>
                      </a:r>
                    </a:p>
                  </a:txBody>
                  <a:tcPr/>
                </a:tc>
                <a:tc>
                  <a:txBody>
                    <a:bodyPr/>
                    <a:lstStyle/>
                    <a:p>
                      <a:pPr algn="r"/>
                      <a:r>
                        <a:rPr lang="lt-LT" sz="1800" b="1" dirty="0"/>
                        <a:t>48899,954</a:t>
                      </a:r>
                    </a:p>
                  </a:txBody>
                  <a:tcPr/>
                </a:tc>
                <a:tc>
                  <a:txBody>
                    <a:bodyPr/>
                    <a:lstStyle/>
                    <a:p>
                      <a:pPr algn="r"/>
                      <a:r>
                        <a:rPr lang="lt-LT" sz="1800" b="1" dirty="0"/>
                        <a:t>54657,570</a:t>
                      </a:r>
                    </a:p>
                  </a:txBody>
                  <a:tcPr/>
                </a:tc>
                <a:tc>
                  <a:txBody>
                    <a:bodyPr/>
                    <a:lstStyle/>
                    <a:p>
                      <a:pPr algn="r"/>
                      <a:r>
                        <a:rPr lang="lt-LT" sz="1800" b="1" dirty="0"/>
                        <a:t>5757,616</a:t>
                      </a:r>
                    </a:p>
                  </a:txBody>
                  <a:tcPr/>
                </a:tc>
                <a:tc>
                  <a:txBody>
                    <a:bodyPr/>
                    <a:lstStyle/>
                    <a:p>
                      <a:pPr algn="r"/>
                      <a:r>
                        <a:rPr lang="lt-LT" sz="1800" b="1" dirty="0"/>
                        <a:t>100,0</a:t>
                      </a:r>
                    </a:p>
                  </a:txBody>
                  <a:tcPr/>
                </a:tc>
                <a:extLst>
                  <a:ext uri="{0D108BD9-81ED-4DB2-BD59-A6C34878D82A}">
                    <a16:rowId xmlns:a16="http://schemas.microsoft.com/office/drawing/2014/main" val="1392155889"/>
                  </a:ext>
                </a:extLst>
              </a:tr>
            </a:tbl>
          </a:graphicData>
        </a:graphic>
      </p:graphicFrame>
    </p:spTree>
    <p:extLst>
      <p:ext uri="{BB962C8B-B14F-4D97-AF65-F5344CB8AC3E}">
        <p14:creationId xmlns:p14="http://schemas.microsoft.com/office/powerpoint/2010/main" val="355736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201061-E91A-477B-A57D-800E0A27FEB9}"/>
              </a:ext>
            </a:extLst>
          </p:cNvPr>
          <p:cNvSpPr>
            <a:spLocks noGrp="1"/>
          </p:cNvSpPr>
          <p:nvPr>
            <p:ph type="title"/>
          </p:nvPr>
        </p:nvSpPr>
        <p:spPr>
          <a:xfrm>
            <a:off x="1522413" y="0"/>
            <a:ext cx="9829799" cy="908720"/>
          </a:xfrm>
          <a:solidFill>
            <a:schemeClr val="accent1"/>
          </a:solidFill>
        </p:spPr>
        <p:txBody>
          <a:bodyPr/>
          <a:lstStyle/>
          <a:p>
            <a:pPr algn="ctr"/>
            <a:r>
              <a:rPr lang="lt-LT" dirty="0"/>
              <a:t>Bendra Informacija</a:t>
            </a:r>
          </a:p>
        </p:txBody>
      </p:sp>
      <p:sp>
        <p:nvSpPr>
          <p:cNvPr id="3" name="Turinio vietos rezervavimo ženklas 2">
            <a:extLst>
              <a:ext uri="{FF2B5EF4-FFF2-40B4-BE49-F238E27FC236}">
                <a16:creationId xmlns:a16="http://schemas.microsoft.com/office/drawing/2014/main" id="{29E62B21-8FD6-4141-AAC0-D8139AD702C9}"/>
              </a:ext>
            </a:extLst>
          </p:cNvPr>
          <p:cNvSpPr>
            <a:spLocks noGrp="1"/>
          </p:cNvSpPr>
          <p:nvPr>
            <p:ph idx="1"/>
          </p:nvPr>
        </p:nvSpPr>
        <p:spPr>
          <a:xfrm>
            <a:off x="1437688" y="1700808"/>
            <a:ext cx="9985316" cy="4752528"/>
          </a:xfrm>
        </p:spPr>
        <p:txBody>
          <a:bodyPr>
            <a:normAutofit lnSpcReduction="10000"/>
          </a:bodyPr>
          <a:lstStyle/>
          <a:p>
            <a:pPr marL="0" indent="0">
              <a:buNone/>
            </a:pPr>
            <a:r>
              <a:rPr lang="lt-LT" dirty="0"/>
              <a:t>   Atkreiptinas dėmesys</a:t>
            </a:r>
          </a:p>
          <a:p>
            <a:pPr algn="just"/>
            <a:r>
              <a:rPr lang="lt-LT" dirty="0"/>
              <a:t>Be asignavimų, perskirstomų per savivaldybės iždą, dar </a:t>
            </a:r>
            <a:r>
              <a:rPr lang="lt-LT" b="1" dirty="0"/>
              <a:t>14 mln. Eur </a:t>
            </a:r>
            <a:r>
              <a:rPr lang="lt-LT" dirty="0"/>
              <a:t>paskirstoma kitais būdais: </a:t>
            </a:r>
          </a:p>
          <a:p>
            <a:pPr algn="just"/>
            <a:r>
              <a:rPr lang="lt-LT" b="1" dirty="0"/>
              <a:t>Socialinės ir sveikatos apsaugos programai skiriama 12,83</a:t>
            </a:r>
            <a:r>
              <a:rPr lang="lt-LT" dirty="0"/>
              <a:t> mln. Eur tiesioginių išmokų ir kompensacijų: </a:t>
            </a:r>
          </a:p>
          <a:p>
            <a:pPr algn="just"/>
            <a:r>
              <a:rPr lang="lt-LT" dirty="0"/>
              <a:t>vaiko išmokų – 8,164 mln. Eur </a:t>
            </a:r>
            <a:r>
              <a:rPr lang="lt-LT" sz="1800" dirty="0"/>
              <a:t>(96,25 Eur vaikui iki 18 metų ir papildoma išmoka 56,65 Eur, jei pajamos mažesnės nei 2VRP (352 Eur asmeniui)</a:t>
            </a:r>
            <a:r>
              <a:rPr lang="lt-LT" dirty="0"/>
              <a:t>;</a:t>
            </a:r>
          </a:p>
          <a:p>
            <a:pPr algn="just"/>
            <a:r>
              <a:rPr lang="lt-LT" dirty="0"/>
              <a:t> individualios pagalbos teikimo išlaidų kompensacijos – 4,2771 mln. Eur </a:t>
            </a:r>
            <a:r>
              <a:rPr lang="lt-LT" sz="1800" dirty="0"/>
              <a:t>(nustačius individualios pagalbos teikimo poreikius).</a:t>
            </a:r>
          </a:p>
          <a:p>
            <a:pPr algn="just"/>
            <a:r>
              <a:rPr lang="lt-LT" dirty="0"/>
              <a:t>Regioninės plėtros ir bendruomeninių iniciatyvų programa – 1,092 mln. Eur </a:t>
            </a:r>
            <a:r>
              <a:rPr lang="lt-LT" sz="1800" dirty="0"/>
              <a:t>(Europos Sąjungos ir valstybės biudžeto lėšos,  kurios bus įskaitomos jas gavus).</a:t>
            </a:r>
          </a:p>
        </p:txBody>
      </p:sp>
    </p:spTree>
    <p:extLst>
      <p:ext uri="{BB962C8B-B14F-4D97-AF65-F5344CB8AC3E}">
        <p14:creationId xmlns:p14="http://schemas.microsoft.com/office/powerpoint/2010/main" val="159024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0D1B6BC-4BDE-4317-87FF-50545FC85E6C}"/>
              </a:ext>
            </a:extLst>
          </p:cNvPr>
          <p:cNvSpPr>
            <a:spLocks noGrp="1"/>
          </p:cNvSpPr>
          <p:nvPr>
            <p:ph type="title"/>
          </p:nvPr>
        </p:nvSpPr>
        <p:spPr/>
        <p:txBody>
          <a:bodyPr/>
          <a:lstStyle/>
          <a:p>
            <a:pPr algn="ctr"/>
            <a:r>
              <a:rPr lang="lt-LT" dirty="0"/>
              <a:t>2024 metų rajono savivaldybės biudžeto asignavimai pagal programas, proc.</a:t>
            </a:r>
          </a:p>
        </p:txBody>
      </p:sp>
      <p:graphicFrame>
        <p:nvGraphicFramePr>
          <p:cNvPr id="6" name="Turinio vietos rezervavimo ženklas 5">
            <a:extLst>
              <a:ext uri="{FF2B5EF4-FFF2-40B4-BE49-F238E27FC236}">
                <a16:creationId xmlns:a16="http://schemas.microsoft.com/office/drawing/2014/main" id="{BDC6C534-21D2-4182-91F3-398088B91338}"/>
              </a:ext>
            </a:extLst>
          </p:cNvPr>
          <p:cNvGraphicFramePr>
            <a:graphicFrameLocks noGrp="1"/>
          </p:cNvGraphicFramePr>
          <p:nvPr>
            <p:ph idx="1"/>
            <p:extLst>
              <p:ext uri="{D42A27DB-BD31-4B8C-83A1-F6EECF244321}">
                <p14:modId xmlns:p14="http://schemas.microsoft.com/office/powerpoint/2010/main" val="1700864649"/>
              </p:ext>
            </p:extLst>
          </p:nvPr>
        </p:nvGraphicFramePr>
        <p:xfrm>
          <a:off x="1522413" y="1988840"/>
          <a:ext cx="9829800" cy="4187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349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201061-E91A-477B-A57D-800E0A27FEB9}"/>
              </a:ext>
            </a:extLst>
          </p:cNvPr>
          <p:cNvSpPr>
            <a:spLocks noGrp="1"/>
          </p:cNvSpPr>
          <p:nvPr>
            <p:ph type="title"/>
          </p:nvPr>
        </p:nvSpPr>
        <p:spPr>
          <a:solidFill>
            <a:schemeClr val="accent1"/>
          </a:solidFill>
        </p:spPr>
        <p:txBody>
          <a:bodyPr/>
          <a:lstStyle/>
          <a:p>
            <a:pPr algn="ctr"/>
            <a:r>
              <a:rPr lang="lt-LT" dirty="0"/>
              <a:t>Mokymosi visą gyvenimą, jaunimo ir sporto programa</a:t>
            </a:r>
          </a:p>
        </p:txBody>
      </p:sp>
      <p:sp>
        <p:nvSpPr>
          <p:cNvPr id="3" name="Turinio vietos rezervavimo ženklas 2">
            <a:extLst>
              <a:ext uri="{FF2B5EF4-FFF2-40B4-BE49-F238E27FC236}">
                <a16:creationId xmlns:a16="http://schemas.microsoft.com/office/drawing/2014/main" id="{29E62B21-8FD6-4141-AAC0-D8139AD702C9}"/>
              </a:ext>
            </a:extLst>
          </p:cNvPr>
          <p:cNvSpPr>
            <a:spLocks noGrp="1"/>
          </p:cNvSpPr>
          <p:nvPr>
            <p:ph idx="1"/>
          </p:nvPr>
        </p:nvSpPr>
        <p:spPr>
          <a:xfrm>
            <a:off x="1522413" y="1988840"/>
            <a:ext cx="9829799" cy="4968552"/>
          </a:xfrm>
        </p:spPr>
        <p:txBody>
          <a:bodyPr>
            <a:normAutofit/>
          </a:bodyPr>
          <a:lstStyle/>
          <a:p>
            <a:endParaRPr lang="lt-LT" dirty="0"/>
          </a:p>
          <a:p>
            <a:r>
              <a:rPr lang="lt-LT" dirty="0"/>
              <a:t>Skiriamos programai lėšos 23324,291 tūkst. Eur;</a:t>
            </a:r>
          </a:p>
          <a:p>
            <a:r>
              <a:rPr lang="lt-LT" dirty="0"/>
              <a:t>Asignavimų struktūroje sudaro </a:t>
            </a:r>
            <a:r>
              <a:rPr lang="lt-LT" b="1" dirty="0"/>
              <a:t>41,2 proc</a:t>
            </a:r>
            <a:r>
              <a:rPr lang="lt-LT" dirty="0"/>
              <a:t>.;</a:t>
            </a:r>
          </a:p>
          <a:p>
            <a:r>
              <a:rPr lang="lt-LT" dirty="0"/>
              <a:t>Didėja 2141,80 tūkst. Eur;</a:t>
            </a:r>
          </a:p>
          <a:p>
            <a:endParaRPr lang="lt-LT" dirty="0"/>
          </a:p>
          <a:p>
            <a:endParaRPr lang="lt-LT" dirty="0"/>
          </a:p>
        </p:txBody>
      </p:sp>
    </p:spTree>
    <p:extLst>
      <p:ext uri="{BB962C8B-B14F-4D97-AF65-F5344CB8AC3E}">
        <p14:creationId xmlns:p14="http://schemas.microsoft.com/office/powerpoint/2010/main" val="2575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201061-E91A-477B-A57D-800E0A27FEB9}"/>
              </a:ext>
            </a:extLst>
          </p:cNvPr>
          <p:cNvSpPr>
            <a:spLocks noGrp="1"/>
          </p:cNvSpPr>
          <p:nvPr>
            <p:ph type="title"/>
          </p:nvPr>
        </p:nvSpPr>
        <p:spPr>
          <a:solidFill>
            <a:schemeClr val="accent1"/>
          </a:solidFill>
        </p:spPr>
        <p:txBody>
          <a:bodyPr/>
          <a:lstStyle/>
          <a:p>
            <a:pPr algn="ctr"/>
            <a:r>
              <a:rPr lang="lt-LT" dirty="0"/>
              <a:t>Mokymosi visą gyvenimą, jaunimo ir sporto programa</a:t>
            </a:r>
          </a:p>
        </p:txBody>
      </p:sp>
      <p:sp>
        <p:nvSpPr>
          <p:cNvPr id="3" name="Turinio vietos rezervavimo ženklas 2">
            <a:extLst>
              <a:ext uri="{FF2B5EF4-FFF2-40B4-BE49-F238E27FC236}">
                <a16:creationId xmlns:a16="http://schemas.microsoft.com/office/drawing/2014/main" id="{29E62B21-8FD6-4141-AAC0-D8139AD702C9}"/>
              </a:ext>
            </a:extLst>
          </p:cNvPr>
          <p:cNvSpPr>
            <a:spLocks noGrp="1"/>
          </p:cNvSpPr>
          <p:nvPr>
            <p:ph idx="1"/>
          </p:nvPr>
        </p:nvSpPr>
        <p:spPr>
          <a:xfrm>
            <a:off x="1522413" y="1700808"/>
            <a:ext cx="9829799" cy="5256584"/>
          </a:xfrm>
        </p:spPr>
        <p:txBody>
          <a:bodyPr>
            <a:normAutofit/>
          </a:bodyPr>
          <a:lstStyle/>
          <a:p>
            <a:endParaRPr lang="lt-LT" dirty="0"/>
          </a:p>
          <a:p>
            <a:r>
              <a:rPr lang="lt-LT" dirty="0"/>
              <a:t>Ikimokyklinukų – 866 (sumažėjo 14), mokinių – 2643 (sumažėjo 63);</a:t>
            </a:r>
          </a:p>
          <a:p>
            <a:r>
              <a:rPr lang="lt-LT" b="1" dirty="0"/>
              <a:t>929,37 etatai</a:t>
            </a:r>
            <a:r>
              <a:rPr lang="lt-LT" dirty="0"/>
              <a:t>: iš jų: 424,75 iš ugdymo reikmėms skirtų ir valstybės lėšų, 500,42 iš rajono savivaldybės biudžeto lėšų, 4,02 – iš biudžetinių įstaigų pajamų ir projektinių lėšų;</a:t>
            </a:r>
          </a:p>
          <a:p>
            <a:pPr algn="just"/>
            <a:r>
              <a:rPr lang="lt-LT" dirty="0"/>
              <a:t>„Aplinkos“ išlaikymui tenka 29,6 proc. (10141,84 tūkst. Eur) savarankiškoms funkcijoms skirtų lėšų ir skiriama daugiau nei 2023 metais 499,253 tūkst. Eur.</a:t>
            </a:r>
          </a:p>
        </p:txBody>
      </p:sp>
    </p:spTree>
    <p:extLst>
      <p:ext uri="{BB962C8B-B14F-4D97-AF65-F5344CB8AC3E}">
        <p14:creationId xmlns:p14="http://schemas.microsoft.com/office/powerpoint/2010/main" val="118939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dirty="0"/>
              <a:t>Mokymosi visą gyvenimą, jaunimo ir sporto programa</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1"/>
          </p:nvPr>
        </p:nvSpPr>
        <p:spPr/>
        <p:txBody>
          <a:bodyPr/>
          <a:lstStyle/>
          <a:p>
            <a:r>
              <a:rPr lang="lt-LT" dirty="0"/>
              <a:t>Atkreipiame dėmesį</a:t>
            </a:r>
          </a:p>
          <a:p>
            <a:r>
              <a:rPr lang="lt-LT" dirty="0"/>
              <a:t>Mokinių pavėžėjimui skiriamos lėšos:</a:t>
            </a:r>
          </a:p>
          <a:p>
            <a:r>
              <a:rPr lang="lt-LT" dirty="0"/>
              <a:t>Švietimo įstaigoms ir seniūnijoms – 669,623 tūkst. Eur;</a:t>
            </a:r>
          </a:p>
          <a:p>
            <a:r>
              <a:rPr lang="lt-LT" dirty="0"/>
              <a:t>Viešajam vežėjui – 247,0 tūkst. Eur (poreikis 347,0 tūkst. Eur).</a:t>
            </a:r>
          </a:p>
          <a:p>
            <a:r>
              <a:rPr lang="lt-LT" dirty="0"/>
              <a:t>Nauja priemonė – mokytojų kelionės į darbą – 60,0 tūkst. Eur.</a:t>
            </a:r>
          </a:p>
        </p:txBody>
      </p:sp>
    </p:spTree>
    <p:extLst>
      <p:ext uri="{BB962C8B-B14F-4D97-AF65-F5344CB8AC3E}">
        <p14:creationId xmlns:p14="http://schemas.microsoft.com/office/powerpoint/2010/main" val="330886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dirty="0"/>
              <a:t>Mokymosi visą gyvenimą, jaunimo ir sporto programa</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1"/>
          </p:nvPr>
        </p:nvSpPr>
        <p:spPr/>
        <p:txBody>
          <a:bodyPr>
            <a:normAutofit/>
          </a:bodyPr>
          <a:lstStyle/>
          <a:p>
            <a:r>
              <a:rPr lang="lt-LT" dirty="0"/>
              <a:t>Papildomai skiriamos lėšos:</a:t>
            </a:r>
          </a:p>
          <a:p>
            <a:pPr algn="just"/>
            <a:r>
              <a:rPr lang="lt-LT" dirty="0"/>
              <a:t>Kudirkos Naumiesčio Vinco Kudirkos gimnazijai – 46,058 tūkst. Eur </a:t>
            </a:r>
            <a:r>
              <a:rPr lang="lt-LT" sz="1800" dirty="0"/>
              <a:t>(biologijos ir matematikos kabinetų remontui, šildymo katilų pakeitimui ikimokyklinio ugdymo skyriuje);</a:t>
            </a:r>
          </a:p>
          <a:p>
            <a:pPr algn="just"/>
            <a:r>
              <a:rPr lang="lt-LT" dirty="0"/>
              <a:t>Jaunimo politikos įgyvendinimo priemonėms – 63,674 tūkst. Eur;</a:t>
            </a:r>
          </a:p>
          <a:p>
            <a:pPr algn="just"/>
            <a:r>
              <a:rPr lang="lt-LT" dirty="0"/>
              <a:t>Reikalingų specialistų pritraukimui – 20,0 tūkst. Eur;</a:t>
            </a:r>
          </a:p>
          <a:p>
            <a:pPr algn="just"/>
            <a:r>
              <a:rPr lang="lt-LT" dirty="0"/>
              <a:t>Sportinei veiklai – 100,0 tūkst. Eur;</a:t>
            </a:r>
            <a:endParaRPr lang="lt-LT" sz="1800" dirty="0"/>
          </a:p>
          <a:p>
            <a:pPr algn="just"/>
            <a:r>
              <a:rPr lang="lt-LT" dirty="0"/>
              <a:t>Neformaliojo suaugusiųjų švietimo ir tęstinio mokymosi veiksmų plano įgyvendinimui – 8,5 tūkst. Eur.</a:t>
            </a:r>
          </a:p>
          <a:p>
            <a:pPr algn="just"/>
            <a:endParaRPr lang="lt-LT" sz="1800" dirty="0"/>
          </a:p>
          <a:p>
            <a:pPr algn="just"/>
            <a:endParaRPr lang="lt-LT" sz="1800" dirty="0"/>
          </a:p>
        </p:txBody>
      </p:sp>
    </p:spTree>
    <p:extLst>
      <p:ext uri="{BB962C8B-B14F-4D97-AF65-F5344CB8AC3E}">
        <p14:creationId xmlns:p14="http://schemas.microsoft.com/office/powerpoint/2010/main" val="235401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D84A26B-338F-D336-D2A2-3B33F82D98C3}"/>
              </a:ext>
            </a:extLst>
          </p:cNvPr>
          <p:cNvSpPr>
            <a:spLocks noGrp="1"/>
          </p:cNvSpPr>
          <p:nvPr>
            <p:ph type="title"/>
          </p:nvPr>
        </p:nvSpPr>
        <p:spPr/>
        <p:txBody>
          <a:bodyPr/>
          <a:lstStyle/>
          <a:p>
            <a:pPr algn="ctr"/>
            <a:r>
              <a:rPr lang="lt-LT" dirty="0"/>
              <a:t>Mokymosi visą gyvenimą, jaunimo ir sporto programa</a:t>
            </a:r>
          </a:p>
        </p:txBody>
      </p:sp>
      <p:sp>
        <p:nvSpPr>
          <p:cNvPr id="3" name="Turinio vietos rezervavimo ženklas 2">
            <a:extLst>
              <a:ext uri="{FF2B5EF4-FFF2-40B4-BE49-F238E27FC236}">
                <a16:creationId xmlns:a16="http://schemas.microsoft.com/office/drawing/2014/main" id="{340FFC09-F539-BDB7-0281-DA5EA2F1D89B}"/>
              </a:ext>
            </a:extLst>
          </p:cNvPr>
          <p:cNvSpPr>
            <a:spLocks noGrp="1"/>
          </p:cNvSpPr>
          <p:nvPr>
            <p:ph idx="1"/>
          </p:nvPr>
        </p:nvSpPr>
        <p:spPr/>
        <p:txBody>
          <a:bodyPr>
            <a:normAutofit/>
          </a:bodyPr>
          <a:lstStyle/>
          <a:p>
            <a:r>
              <a:rPr lang="lt-LT" sz="2000" dirty="0">
                <a:latin typeface="Times New Roman" panose="02020603050405020304" pitchFamily="18" charset="0"/>
                <a:cs typeface="Times New Roman" panose="02020603050405020304" pitchFamily="18" charset="0"/>
              </a:rPr>
              <a:t>Vykdomi projektai per kitas programas:</a:t>
            </a:r>
          </a:p>
          <a:p>
            <a:endParaRPr lang="lt-LT" sz="2000" dirty="0">
              <a:latin typeface="Times New Roman" panose="02020603050405020304" pitchFamily="18" charset="0"/>
              <a:cs typeface="Times New Roman" panose="02020603050405020304" pitchFamily="18" charset="0"/>
            </a:endParaRPr>
          </a:p>
          <a:p>
            <a:r>
              <a:rPr lang="lt-LT" sz="2000" b="1" dirty="0">
                <a:latin typeface="Times New Roman" panose="02020603050405020304" pitchFamily="18" charset="0"/>
                <a:cs typeface="Times New Roman" panose="02020603050405020304" pitchFamily="18" charset="0"/>
              </a:rPr>
              <a:t>Ūkio plėtros programa:</a:t>
            </a:r>
          </a:p>
          <a:p>
            <a:r>
              <a:rPr lang="lt-LT" sz="2000" dirty="0">
                <a:latin typeface="Times New Roman" panose="02020603050405020304" pitchFamily="18" charset="0"/>
                <a:cs typeface="Times New Roman" panose="02020603050405020304" pitchFamily="18" charset="0"/>
              </a:rPr>
              <a:t>Panemunių mokykloje-daugiafunkciame centre  katilų keitimui – 86,0 tūkst. Eur;</a:t>
            </a:r>
          </a:p>
          <a:p>
            <a:r>
              <a:rPr kumimoji="0" lang="lt-LT" sz="2000" b="0" i="0" u="none" strike="noStrike" kern="1200" cap="none" spc="0" normalizeH="0" baseline="0" noProof="0" dirty="0">
                <a:ln>
                  <a:noFill/>
                </a:ln>
                <a:solidFill>
                  <a:srgbClr val="303030"/>
                </a:solidFill>
                <a:effectLst/>
                <a:uLnTx/>
                <a:uFillTx/>
                <a:latin typeface="Times New Roman" panose="02020603050405020304" pitchFamily="18" charset="0"/>
                <a:cs typeface="Times New Roman" panose="02020603050405020304" pitchFamily="18" charset="0"/>
              </a:rPr>
              <a:t>Šakių ikimokyklinio ugdymo mokyklos „Maži žingsneliai“ modernizavimo projektas – 60,0 tūkst. Eur.</a:t>
            </a:r>
          </a:p>
          <a:p>
            <a:endParaRPr lang="lt-LT" dirty="0"/>
          </a:p>
          <a:p>
            <a:endParaRPr lang="lt-LT" dirty="0"/>
          </a:p>
          <a:p>
            <a:endParaRPr lang="lt-LT" dirty="0"/>
          </a:p>
          <a:p>
            <a:endParaRPr lang="lt-LT" b="1" dirty="0"/>
          </a:p>
          <a:p>
            <a:pPr marL="0" indent="0" algn="just">
              <a:lnSpc>
                <a:spcPct val="100000"/>
              </a:lnSpc>
              <a:spcBef>
                <a:spcPts val="0"/>
              </a:spcBef>
              <a:buNone/>
            </a:pPr>
            <a:endParaRPr lang="lt-LT" dirty="0"/>
          </a:p>
          <a:p>
            <a:pPr marL="0" indent="0" algn="just">
              <a:lnSpc>
                <a:spcPct val="100000"/>
              </a:lnSpc>
              <a:spcBef>
                <a:spcPts val="0"/>
              </a:spcBef>
              <a:buNone/>
            </a:pPr>
            <a:endParaRPr lang="lt-LT" dirty="0"/>
          </a:p>
          <a:p>
            <a:endParaRPr lang="lt-LT" dirty="0"/>
          </a:p>
        </p:txBody>
      </p:sp>
    </p:spTree>
    <p:extLst>
      <p:ext uri="{BB962C8B-B14F-4D97-AF65-F5344CB8AC3E}">
        <p14:creationId xmlns:p14="http://schemas.microsoft.com/office/powerpoint/2010/main" val="340878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D84A26B-338F-D336-D2A2-3B33F82D98C3}"/>
              </a:ext>
            </a:extLst>
          </p:cNvPr>
          <p:cNvSpPr>
            <a:spLocks noGrp="1"/>
          </p:cNvSpPr>
          <p:nvPr>
            <p:ph type="title"/>
          </p:nvPr>
        </p:nvSpPr>
        <p:spPr/>
        <p:txBody>
          <a:bodyPr/>
          <a:lstStyle/>
          <a:p>
            <a:pPr algn="ctr"/>
            <a:r>
              <a:rPr lang="lt-LT" dirty="0"/>
              <a:t>Mokymosi visą gyvenimą, jaunimo ir sporto programa</a:t>
            </a:r>
          </a:p>
        </p:txBody>
      </p:sp>
      <p:sp>
        <p:nvSpPr>
          <p:cNvPr id="3" name="Turinio vietos rezervavimo ženklas 2">
            <a:extLst>
              <a:ext uri="{FF2B5EF4-FFF2-40B4-BE49-F238E27FC236}">
                <a16:creationId xmlns:a16="http://schemas.microsoft.com/office/drawing/2014/main" id="{340FFC09-F539-BDB7-0281-DA5EA2F1D89B}"/>
              </a:ext>
            </a:extLst>
          </p:cNvPr>
          <p:cNvSpPr>
            <a:spLocks noGrp="1"/>
          </p:cNvSpPr>
          <p:nvPr>
            <p:ph idx="1"/>
          </p:nvPr>
        </p:nvSpPr>
        <p:spPr/>
        <p:txBody>
          <a:bodyPr>
            <a:normAutofit/>
          </a:bodyPr>
          <a:lstStyle/>
          <a:p>
            <a:r>
              <a:rPr lang="lt-LT" sz="2000" dirty="0">
                <a:latin typeface="Times New Roman" panose="02020603050405020304" pitchFamily="18" charset="0"/>
                <a:cs typeface="Times New Roman" panose="02020603050405020304" pitchFamily="18" charset="0"/>
              </a:rPr>
              <a:t>Vykdomi projektai per kitas programas:</a:t>
            </a:r>
          </a:p>
          <a:p>
            <a:r>
              <a:rPr lang="lt-LT" sz="2000" b="1" dirty="0">
                <a:latin typeface="Times New Roman" panose="02020603050405020304" pitchFamily="18" charset="0"/>
                <a:cs typeface="Times New Roman" panose="02020603050405020304" pitchFamily="18" charset="0"/>
              </a:rPr>
              <a:t>Regioninės plėtros ir bendruomeninių iniciatyvų programa:</a:t>
            </a:r>
          </a:p>
          <a:p>
            <a:r>
              <a:rPr lang="lt-LT" sz="2000" dirty="0">
                <a:latin typeface="Times New Roman" panose="02020603050405020304" pitchFamily="18" charset="0"/>
                <a:cs typeface="Times New Roman" panose="02020603050405020304" pitchFamily="18" charset="0"/>
              </a:rPr>
              <a:t>Šakių „Žiburio“ gimnazijos pastato modernizavimas/atnaujinimas (energinio efektyvumo didinimas)“ – 800,0 tūkst. Eur;</a:t>
            </a:r>
          </a:p>
          <a:p>
            <a:r>
              <a:rPr lang="lt-LT" sz="2000" dirty="0">
                <a:latin typeface="Times New Roman" panose="02020603050405020304" pitchFamily="18" charset="0"/>
                <a:cs typeface="Times New Roman" panose="02020603050405020304" pitchFamily="18" charset="0"/>
              </a:rPr>
              <a:t>Šakių „Varpo“ mokyklos stadiono modernizavimas  – 200,0 tūkst. Eur;</a:t>
            </a:r>
          </a:p>
          <a:p>
            <a:r>
              <a:rPr kumimoji="0" lang="lt-LT" sz="2000" b="0" i="0" u="none" strike="noStrike" kern="1200" cap="none" spc="0" normalizeH="0" baseline="0" noProof="0" dirty="0">
                <a:ln>
                  <a:noFill/>
                </a:ln>
                <a:solidFill>
                  <a:srgbClr val="303030"/>
                </a:solidFill>
                <a:effectLst/>
                <a:uLnTx/>
                <a:uFillTx/>
                <a:latin typeface="Times New Roman" panose="02020603050405020304" pitchFamily="18" charset="0"/>
                <a:cs typeface="Times New Roman" panose="02020603050405020304" pitchFamily="18" charset="0"/>
              </a:rPr>
              <a:t>Visos dienos mokyklos įkūrimas Lukšių Vinco Grybo gimnazijoje, Šakių „Varpo“ mokykloje, Šakių ikimokyklinio ugdymo mokykloje „Maži žingsneliai“ – 346,4 tūkst. Eur;</a:t>
            </a:r>
          </a:p>
          <a:p>
            <a:r>
              <a:rPr lang="lt-LT" sz="2000" dirty="0">
                <a:latin typeface="Times New Roman" panose="02020603050405020304" pitchFamily="18" charset="0"/>
                <a:cs typeface="Times New Roman" panose="02020603050405020304" pitchFamily="18" charset="0"/>
              </a:rPr>
              <a:t>„Tūkstantmečio mokyklų“ programa – 450,0 tūkst. Eur.</a:t>
            </a:r>
          </a:p>
          <a:p>
            <a:endParaRPr lang="lt-LT" dirty="0"/>
          </a:p>
          <a:p>
            <a:endParaRPr lang="lt-LT" dirty="0"/>
          </a:p>
          <a:p>
            <a:endParaRPr lang="lt-LT" dirty="0"/>
          </a:p>
          <a:p>
            <a:endParaRPr lang="lt-LT" b="1" dirty="0"/>
          </a:p>
          <a:p>
            <a:pPr marL="0" indent="0" algn="just">
              <a:lnSpc>
                <a:spcPct val="100000"/>
              </a:lnSpc>
              <a:spcBef>
                <a:spcPts val="0"/>
              </a:spcBef>
              <a:buNone/>
            </a:pPr>
            <a:endParaRPr lang="lt-LT" dirty="0"/>
          </a:p>
          <a:p>
            <a:pPr marL="0" indent="0" algn="just">
              <a:lnSpc>
                <a:spcPct val="100000"/>
              </a:lnSpc>
              <a:spcBef>
                <a:spcPts val="0"/>
              </a:spcBef>
              <a:buNone/>
            </a:pPr>
            <a:endParaRPr lang="lt-LT" dirty="0"/>
          </a:p>
          <a:p>
            <a:endParaRPr lang="lt-LT" dirty="0"/>
          </a:p>
        </p:txBody>
      </p:sp>
    </p:spTree>
    <p:extLst>
      <p:ext uri="{BB962C8B-B14F-4D97-AF65-F5344CB8AC3E}">
        <p14:creationId xmlns:p14="http://schemas.microsoft.com/office/powerpoint/2010/main" val="138098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B26C96E-C9AB-4B8C-96C8-6D90AC184833}"/>
              </a:ext>
            </a:extLst>
          </p:cNvPr>
          <p:cNvSpPr>
            <a:spLocks noGrp="1"/>
          </p:cNvSpPr>
          <p:nvPr>
            <p:ph type="title"/>
          </p:nvPr>
        </p:nvSpPr>
        <p:spPr>
          <a:xfrm>
            <a:off x="1341884" y="381000"/>
            <a:ext cx="10369151" cy="1219200"/>
          </a:xfrm>
          <a:solidFill>
            <a:srgbClr val="FFC000"/>
          </a:solidFill>
        </p:spPr>
        <p:txBody>
          <a:bodyPr>
            <a:normAutofit/>
          </a:bodyPr>
          <a:lstStyle/>
          <a:p>
            <a:r>
              <a:rPr lang="lt-LT" sz="4000" dirty="0"/>
              <a:t>2024 metų Šakių </a:t>
            </a:r>
            <a:r>
              <a:rPr lang="lt-LT" dirty="0"/>
              <a:t>rajono</a:t>
            </a:r>
            <a:r>
              <a:rPr lang="lt-LT" sz="4000" dirty="0"/>
              <a:t> savivaldybės biudžetas</a:t>
            </a:r>
          </a:p>
        </p:txBody>
      </p:sp>
      <p:sp>
        <p:nvSpPr>
          <p:cNvPr id="3" name="Turinio vietos rezervavimo ženklas 2">
            <a:extLst>
              <a:ext uri="{FF2B5EF4-FFF2-40B4-BE49-F238E27FC236}">
                <a16:creationId xmlns:a16="http://schemas.microsoft.com/office/drawing/2014/main" id="{A9093F30-7CE0-4EB1-98C2-0EB1CFF32721}"/>
              </a:ext>
            </a:extLst>
          </p:cNvPr>
          <p:cNvSpPr>
            <a:spLocks noGrp="1"/>
          </p:cNvSpPr>
          <p:nvPr>
            <p:ph idx="1"/>
          </p:nvPr>
        </p:nvSpPr>
        <p:spPr>
          <a:xfrm>
            <a:off x="1522413" y="2492896"/>
            <a:ext cx="9829799" cy="3384376"/>
          </a:xfrm>
        </p:spPr>
        <p:txBody>
          <a:bodyPr>
            <a:normAutofit/>
          </a:bodyPr>
          <a:lstStyle/>
          <a:p>
            <a:pPr algn="just"/>
            <a:r>
              <a:rPr lang="lt-LT" sz="3600" dirty="0"/>
              <a:t>Pajamos			– 56675,96 tūkst. Eur;</a:t>
            </a:r>
          </a:p>
          <a:p>
            <a:r>
              <a:rPr lang="lt-LT" sz="3600" dirty="0"/>
              <a:t>Išlaidos				– 56675,96 tūkst. Eur.</a:t>
            </a:r>
          </a:p>
          <a:p>
            <a:pPr marL="0" indent="0">
              <a:buNone/>
            </a:pPr>
            <a:r>
              <a:rPr lang="lt-LT" sz="3600" dirty="0"/>
              <a:t> </a:t>
            </a:r>
          </a:p>
        </p:txBody>
      </p:sp>
    </p:spTree>
    <p:extLst>
      <p:ext uri="{BB962C8B-B14F-4D97-AF65-F5344CB8AC3E}">
        <p14:creationId xmlns:p14="http://schemas.microsoft.com/office/powerpoint/2010/main" val="350946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dirty="0"/>
              <a:t>Socialinės ir sveikatos apsaugos programa</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1"/>
          </p:nvPr>
        </p:nvSpPr>
        <p:spPr/>
        <p:txBody>
          <a:bodyPr>
            <a:normAutofit/>
          </a:bodyPr>
          <a:lstStyle/>
          <a:p>
            <a:r>
              <a:rPr lang="lt-LT" dirty="0"/>
              <a:t>Programai tenka </a:t>
            </a:r>
            <a:r>
              <a:rPr lang="lt-LT" b="1" dirty="0"/>
              <a:t>22,6 proc. </a:t>
            </a:r>
            <a:r>
              <a:rPr lang="lt-LT" dirty="0"/>
              <a:t>(12831,72 tūkst. Eur) rajono savivaldybės biudžeto pajamų;</a:t>
            </a:r>
          </a:p>
          <a:p>
            <a:r>
              <a:rPr lang="lt-LT" dirty="0"/>
              <a:t>Lėšos programai didėja 2748,15 tūkst. Eur;</a:t>
            </a:r>
          </a:p>
          <a:p>
            <a:r>
              <a:rPr lang="lt-LT" dirty="0"/>
              <a:t>Socialinių paslaugų teikimui yra įsteigti 146,83 etatai.</a:t>
            </a:r>
          </a:p>
          <a:p>
            <a:endParaRPr lang="lt-LT" dirty="0"/>
          </a:p>
        </p:txBody>
      </p:sp>
    </p:spTree>
    <p:extLst>
      <p:ext uri="{BB962C8B-B14F-4D97-AF65-F5344CB8AC3E}">
        <p14:creationId xmlns:p14="http://schemas.microsoft.com/office/powerpoint/2010/main" val="156348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dirty="0"/>
              <a:t>Socialinės ir sveikatos apsaugos programa</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1"/>
          </p:nvPr>
        </p:nvSpPr>
        <p:spPr>
          <a:xfrm>
            <a:off x="1522413" y="1844824"/>
            <a:ext cx="9829799" cy="4896544"/>
          </a:xfrm>
        </p:spPr>
        <p:txBody>
          <a:bodyPr>
            <a:normAutofit fontScale="32500" lnSpcReduction="20000"/>
          </a:bodyPr>
          <a:lstStyle/>
          <a:p>
            <a:r>
              <a:rPr lang="lt-LT" sz="5000" dirty="0">
                <a:solidFill>
                  <a:schemeClr val="tx1"/>
                </a:solidFill>
              </a:rPr>
              <a:t>Per „integralios pagalbos“ projektą paslaugos teikiamos 55 asmenims;</a:t>
            </a:r>
          </a:p>
          <a:p>
            <a:r>
              <a:rPr lang="lt-LT" sz="5000" dirty="0">
                <a:solidFill>
                  <a:schemeClr val="tx1"/>
                </a:solidFill>
              </a:rPr>
              <a:t>3 šeimynose auga 18 vaikų;</a:t>
            </a:r>
          </a:p>
          <a:p>
            <a:r>
              <a:rPr lang="lt-LT" sz="5000" dirty="0">
                <a:solidFill>
                  <a:schemeClr val="tx1"/>
                </a:solidFill>
              </a:rPr>
              <a:t>Neįgaliųjų dienos centrus lanko 30 asmenų;</a:t>
            </a:r>
          </a:p>
          <a:p>
            <a:r>
              <a:rPr lang="lt-LT" sz="5000" dirty="0">
                <a:solidFill>
                  <a:schemeClr val="tx1"/>
                </a:solidFill>
              </a:rPr>
              <a:t>VšĮ Šakių </a:t>
            </a:r>
            <a:r>
              <a:rPr lang="lt-LT" sz="5000" dirty="0" err="1">
                <a:solidFill>
                  <a:schemeClr val="tx1"/>
                </a:solidFill>
              </a:rPr>
              <a:t>Diakonija</a:t>
            </a:r>
            <a:r>
              <a:rPr lang="lt-LT" sz="5000" dirty="0">
                <a:solidFill>
                  <a:schemeClr val="tx1"/>
                </a:solidFill>
              </a:rPr>
              <a:t> globoja 7 vaikus;</a:t>
            </a:r>
          </a:p>
          <a:p>
            <a:r>
              <a:rPr lang="lt-LT" sz="5000" dirty="0"/>
              <a:t>VšĮ „Vilties žiedas“ gyvena 11 rajono gyventojų;</a:t>
            </a:r>
          </a:p>
          <a:p>
            <a:r>
              <a:rPr lang="lt-LT" sz="5000" dirty="0">
                <a:solidFill>
                  <a:schemeClr val="tx1"/>
                </a:solidFill>
              </a:rPr>
              <a:t>Pagalbos pinigai mokami 56 globėjų šeimoms, globojančioms 67 vaikus;</a:t>
            </a:r>
          </a:p>
          <a:p>
            <a:r>
              <a:rPr lang="lt-LT" sz="5000" dirty="0">
                <a:solidFill>
                  <a:schemeClr val="tx1"/>
                </a:solidFill>
              </a:rPr>
              <a:t>BĮ </a:t>
            </a:r>
            <a:r>
              <a:rPr lang="lt-LT" sz="5000" dirty="0" err="1">
                <a:solidFill>
                  <a:schemeClr val="tx1"/>
                </a:solidFill>
              </a:rPr>
              <a:t>Kukarskės</a:t>
            </a:r>
            <a:r>
              <a:rPr lang="lt-LT" sz="5000" dirty="0">
                <a:solidFill>
                  <a:schemeClr val="tx1"/>
                </a:solidFill>
              </a:rPr>
              <a:t> globos namuose gyvena 45 rajono gyventojai;</a:t>
            </a:r>
          </a:p>
          <a:p>
            <a:r>
              <a:rPr lang="lt-LT" sz="5000" dirty="0">
                <a:solidFill>
                  <a:schemeClr val="tx1"/>
                </a:solidFill>
              </a:rPr>
              <a:t>Kudirkos Naumiesčio ir Šakių parapijos namuose – 81, kitų rajonų pensionatuose – 82 asmenys;</a:t>
            </a:r>
          </a:p>
          <a:p>
            <a:r>
              <a:rPr lang="lt-LT" sz="5000" dirty="0">
                <a:solidFill>
                  <a:schemeClr val="tx1"/>
                </a:solidFill>
              </a:rPr>
              <a:t>11 vaikų dienos centrų lanko 266 vaikai;</a:t>
            </a:r>
            <a:endParaRPr lang="lt-LT" sz="5000" b="1" dirty="0">
              <a:solidFill>
                <a:schemeClr val="tx1"/>
              </a:solidFill>
            </a:endParaRPr>
          </a:p>
          <a:p>
            <a:r>
              <a:rPr lang="lt-LT" sz="5000" dirty="0">
                <a:solidFill>
                  <a:schemeClr val="tx1"/>
                </a:solidFill>
              </a:rPr>
              <a:t>Labdaros valgykloje pamaitinama iki 200 rajono gyventojų;</a:t>
            </a:r>
          </a:p>
          <a:p>
            <a:r>
              <a:rPr lang="lt-LT" sz="5000" dirty="0">
                <a:solidFill>
                  <a:schemeClr val="tx1"/>
                </a:solidFill>
              </a:rPr>
              <a:t>Socialinių paslaugų teikimui biudžetinėse įstaigose įsteigti 148,9 etatai.</a:t>
            </a:r>
          </a:p>
          <a:p>
            <a:endParaRPr lang="lt-LT" sz="2400" dirty="0">
              <a:solidFill>
                <a:schemeClr val="tx1"/>
              </a:solidFill>
            </a:endParaRPr>
          </a:p>
          <a:p>
            <a:endParaRPr lang="lt-LT" dirty="0"/>
          </a:p>
          <a:p>
            <a:endParaRPr lang="lt-LT" dirty="0"/>
          </a:p>
        </p:txBody>
      </p:sp>
    </p:spTree>
    <p:extLst>
      <p:ext uri="{BB962C8B-B14F-4D97-AF65-F5344CB8AC3E}">
        <p14:creationId xmlns:p14="http://schemas.microsoft.com/office/powerpoint/2010/main" val="140437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dirty="0"/>
              <a:t>Socialinės ir sveikatos apsaugos programa</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1"/>
          </p:nvPr>
        </p:nvSpPr>
        <p:spPr>
          <a:xfrm>
            <a:off x="1629916" y="1700808"/>
            <a:ext cx="9829799" cy="4896544"/>
          </a:xfrm>
        </p:spPr>
        <p:txBody>
          <a:bodyPr>
            <a:normAutofit/>
          </a:bodyPr>
          <a:lstStyle/>
          <a:p>
            <a:pPr marL="0" indent="0">
              <a:buNone/>
            </a:pPr>
            <a:r>
              <a:rPr lang="lt-LT" b="1" dirty="0"/>
              <a:t>   Svarbiausios finansuojamos priemonės </a:t>
            </a:r>
            <a:r>
              <a:rPr lang="lt-LT" sz="1800" dirty="0"/>
              <a:t>(įskaitant valstybės biudžeto lėšas):</a:t>
            </a:r>
          </a:p>
          <a:p>
            <a:r>
              <a:rPr lang="lt-LT" dirty="0"/>
              <a:t>Socialinėms paslaugoms			             – 2767,1 tūkst. Eur;</a:t>
            </a:r>
          </a:p>
          <a:p>
            <a:r>
              <a:rPr lang="lt-LT" dirty="0"/>
              <a:t>Pašalpų mokėjimui				             – 1943,91 tūkst. Eur;</a:t>
            </a:r>
          </a:p>
          <a:p>
            <a:r>
              <a:rPr lang="lt-LT" dirty="0"/>
              <a:t>Šildymo kompensacijoms				– 1418,00 tūkst. Eur;</a:t>
            </a:r>
          </a:p>
          <a:p>
            <a:r>
              <a:rPr lang="lt-LT" dirty="0"/>
              <a:t>Vaikų dienos centrų veiklai			 –    358,6 tūkst. Eur;</a:t>
            </a:r>
          </a:p>
          <a:p>
            <a:r>
              <a:rPr lang="lt-LT" dirty="0"/>
              <a:t>Budinčių globėjų veikla				–     184,8 tūkst. Eur;</a:t>
            </a:r>
          </a:p>
          <a:p>
            <a:r>
              <a:rPr lang="lt-LT" dirty="0"/>
              <a:t>Užimtumo programoms				 –     170,93 tūkst. Eur;</a:t>
            </a:r>
          </a:p>
          <a:p>
            <a:endParaRPr lang="lt-LT" dirty="0"/>
          </a:p>
          <a:p>
            <a:endParaRPr lang="lt-LT" dirty="0"/>
          </a:p>
        </p:txBody>
      </p:sp>
    </p:spTree>
    <p:extLst>
      <p:ext uri="{BB962C8B-B14F-4D97-AF65-F5344CB8AC3E}">
        <p14:creationId xmlns:p14="http://schemas.microsoft.com/office/powerpoint/2010/main" val="66246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dirty="0"/>
              <a:t>Socialinės ir sveikatos apsaugos programa</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1"/>
          </p:nvPr>
        </p:nvSpPr>
        <p:spPr>
          <a:xfrm>
            <a:off x="1629916" y="1700808"/>
            <a:ext cx="9829799" cy="4896544"/>
          </a:xfrm>
        </p:spPr>
        <p:txBody>
          <a:bodyPr>
            <a:normAutofit/>
          </a:bodyPr>
          <a:lstStyle/>
          <a:p>
            <a:r>
              <a:rPr lang="lt-LT" dirty="0"/>
              <a:t>VšĮ Šakių </a:t>
            </a:r>
            <a:r>
              <a:rPr lang="lt-LT" dirty="0" err="1"/>
              <a:t>Diakonija</a:t>
            </a:r>
            <a:r>
              <a:rPr lang="lt-LT" dirty="0"/>
              <a:t> (7 vaikai) 		               –  198,9 tūkst. Eur;</a:t>
            </a:r>
          </a:p>
          <a:p>
            <a:r>
              <a:rPr lang="lt-LT" dirty="0"/>
              <a:t>Parama 3 šeimynoms				  – 130,8 tūkst. Eur;</a:t>
            </a:r>
          </a:p>
          <a:p>
            <a:r>
              <a:rPr lang="lt-LT" dirty="0"/>
              <a:t>Neįgaliųjų būsto aplinkos pritaikymui 		   –   94,4 tūkst. Eur;</a:t>
            </a:r>
          </a:p>
          <a:p>
            <a:r>
              <a:rPr lang="lt-LT" dirty="0"/>
              <a:t>Socialinei paramai mokiniams			   – 576,0 tūkst. Eur;</a:t>
            </a:r>
          </a:p>
          <a:p>
            <a:r>
              <a:rPr lang="lt-LT" dirty="0"/>
              <a:t>„Socialinių dirbtuvių“ veikloms			    –   97,8 tūkst. Eur ir kt.</a:t>
            </a:r>
          </a:p>
          <a:p>
            <a:endParaRPr lang="lt-LT" dirty="0"/>
          </a:p>
          <a:p>
            <a:endParaRPr lang="lt-LT" dirty="0"/>
          </a:p>
        </p:txBody>
      </p:sp>
    </p:spTree>
    <p:extLst>
      <p:ext uri="{BB962C8B-B14F-4D97-AF65-F5344CB8AC3E}">
        <p14:creationId xmlns:p14="http://schemas.microsoft.com/office/powerpoint/2010/main" val="235783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dirty="0"/>
              <a:t>Socialinės ir sveikatos apsaugos programa</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1"/>
          </p:nvPr>
        </p:nvSpPr>
        <p:spPr>
          <a:xfrm>
            <a:off x="1629916" y="1700808"/>
            <a:ext cx="9829799" cy="4896544"/>
          </a:xfrm>
        </p:spPr>
        <p:txBody>
          <a:bodyPr>
            <a:normAutofit/>
          </a:bodyPr>
          <a:lstStyle/>
          <a:p>
            <a:r>
              <a:rPr lang="lt-LT" b="1" dirty="0"/>
              <a:t>Vykdomi svarbesni projektai per Regioninės plėtros ir bendruomeninių iniciatyvų programą:</a:t>
            </a:r>
          </a:p>
          <a:p>
            <a:r>
              <a:rPr lang="lt-LT" dirty="0"/>
              <a:t>Senyvo amžiaus asmenų socialinės gerovės didinimas steigiant dienos užimtumo centrą „Senjorų biuras“	– 80,0 tūkst. Eur;</a:t>
            </a:r>
          </a:p>
          <a:p>
            <a:r>
              <a:rPr lang="lt-LT" dirty="0"/>
              <a:t>„Senatvė – likimo  dovana“			–  40,0 tūkst. Eur;</a:t>
            </a:r>
            <a:endParaRPr lang="lt-LT" b="1" dirty="0"/>
          </a:p>
          <a:p>
            <a:r>
              <a:rPr lang="lt-LT" dirty="0"/>
              <a:t>„Šakių rajono savivaldybės socialinio būsto plėtra Šakių rajone“  – 100,0 tūkst. Eur;</a:t>
            </a:r>
          </a:p>
          <a:p>
            <a:r>
              <a:rPr lang="lt-LT" dirty="0"/>
              <a:t>„Šakių mobiliosios komandos aprūpinimas įranga ir transporto priemone“					 – 65,2 tūkst. Eur;</a:t>
            </a:r>
          </a:p>
          <a:p>
            <a:r>
              <a:rPr lang="lt-LT" dirty="0"/>
              <a:t>„Ilgalaikės priežiūros paslaugų plėtra	 – 50,9 tūkst. Eur ir kt.</a:t>
            </a:r>
          </a:p>
          <a:p>
            <a:endParaRPr lang="lt-LT" dirty="0"/>
          </a:p>
        </p:txBody>
      </p:sp>
    </p:spTree>
    <p:extLst>
      <p:ext uri="{BB962C8B-B14F-4D97-AF65-F5344CB8AC3E}">
        <p14:creationId xmlns:p14="http://schemas.microsoft.com/office/powerpoint/2010/main" val="379631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dirty="0"/>
              <a:t>Valdymo programa</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1"/>
          </p:nvPr>
        </p:nvSpPr>
        <p:spPr>
          <a:xfrm>
            <a:off x="1629916" y="1700808"/>
            <a:ext cx="9829799" cy="4896544"/>
          </a:xfrm>
        </p:spPr>
        <p:txBody>
          <a:bodyPr>
            <a:normAutofit fontScale="92500" lnSpcReduction="10000"/>
          </a:bodyPr>
          <a:lstStyle/>
          <a:p>
            <a:pPr algn="just"/>
            <a:r>
              <a:rPr lang="lt-LT" dirty="0"/>
              <a:t>Programai tenka </a:t>
            </a:r>
            <a:r>
              <a:rPr lang="lt-LT" b="1" dirty="0"/>
              <a:t>13,1</a:t>
            </a:r>
            <a:r>
              <a:rPr lang="lt-LT" dirty="0"/>
              <a:t> proc. (7442,128 tūkst. Eur) rajono savivaldybės biudžeto lėšų, 1088,236 tūkst. Eur daugiau nei 2023 metais. Iš programos lėšų išlaikomi </a:t>
            </a:r>
            <a:r>
              <a:rPr lang="lt-LT" b="1" dirty="0"/>
              <a:t>144,05 etatai </a:t>
            </a:r>
            <a:r>
              <a:rPr lang="lt-LT" dirty="0"/>
              <a:t>valstybės tarnautojų ir darbuotojų, dirbančių pagal darbo sutartis, </a:t>
            </a:r>
            <a:r>
              <a:rPr lang="lt-LT" b="1" dirty="0"/>
              <a:t>6 </a:t>
            </a:r>
            <a:r>
              <a:rPr lang="lt-LT" dirty="0"/>
              <a:t>vykdomosios valdžios pareigybės, </a:t>
            </a:r>
            <a:r>
              <a:rPr lang="lt-LT" b="1" dirty="0"/>
              <a:t>25 </a:t>
            </a:r>
            <a:r>
              <a:rPr lang="lt-LT" dirty="0"/>
              <a:t>tarybos nariai.</a:t>
            </a:r>
          </a:p>
          <a:p>
            <a:r>
              <a:rPr lang="lt-LT" dirty="0"/>
              <a:t>Skiriamos lėšos:</a:t>
            </a:r>
          </a:p>
          <a:p>
            <a:r>
              <a:rPr lang="lt-LT" dirty="0"/>
              <a:t>Savivaldybės administracijos funkcijoms		       – 4791,6 tūkst. Eur;</a:t>
            </a:r>
          </a:p>
          <a:p>
            <a:r>
              <a:rPr lang="lt-LT" dirty="0"/>
              <a:t>Savivaldybės tarybos darbui užtikrinti		       –    364,5 tūkst. Eur;</a:t>
            </a:r>
          </a:p>
          <a:p>
            <a:r>
              <a:rPr lang="lt-LT" dirty="0"/>
              <a:t>Savivaldybės vykdomosios institucijos darbui užtikrinti –    245,0 tūkst. Eur;</a:t>
            </a:r>
          </a:p>
          <a:p>
            <a:r>
              <a:rPr lang="lt-LT" dirty="0"/>
              <a:t>Paskolų ir palūkanų mokėjimui 			       –   772,9 tūkst. Eur;</a:t>
            </a:r>
          </a:p>
          <a:p>
            <a:r>
              <a:rPr lang="lt-LT" dirty="0"/>
              <a:t>Savivaldybės mero rezervui		 		       –    325,4 tūkst. Eur;</a:t>
            </a:r>
          </a:p>
          <a:p>
            <a:r>
              <a:rPr lang="lt-LT" dirty="0"/>
              <a:t>Seniūnijų administracinių pastatų išlaikymui	       –   326,0 tūkst. Eur.</a:t>
            </a:r>
          </a:p>
        </p:txBody>
      </p:sp>
    </p:spTree>
    <p:extLst>
      <p:ext uri="{BB962C8B-B14F-4D97-AF65-F5344CB8AC3E}">
        <p14:creationId xmlns:p14="http://schemas.microsoft.com/office/powerpoint/2010/main" val="158470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dirty="0"/>
              <a:t>Valdymo programa</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1"/>
          </p:nvPr>
        </p:nvSpPr>
        <p:spPr>
          <a:xfrm>
            <a:off x="1629916" y="1700808"/>
            <a:ext cx="9829799" cy="4896544"/>
          </a:xfrm>
        </p:spPr>
        <p:txBody>
          <a:bodyPr>
            <a:normAutofit/>
          </a:bodyPr>
          <a:lstStyle/>
          <a:p>
            <a:pPr algn="just"/>
            <a:r>
              <a:rPr lang="lt-LT" i="1" dirty="0"/>
              <a:t>Papildomai seniūnijoms:</a:t>
            </a:r>
          </a:p>
          <a:p>
            <a:pPr algn="just"/>
            <a:r>
              <a:rPr lang="lt-LT" dirty="0" err="1"/>
              <a:t>Slavikų</a:t>
            </a:r>
            <a:r>
              <a:rPr lang="lt-LT" dirty="0"/>
              <a:t> seniūnijai	 – 15,0 tūkst. Eur </a:t>
            </a:r>
            <a:r>
              <a:rPr lang="lt-LT" sz="1800" dirty="0"/>
              <a:t>(administracinio pastato pamatų šiltinimui);</a:t>
            </a:r>
          </a:p>
          <a:p>
            <a:pPr algn="just"/>
            <a:r>
              <a:rPr lang="lt-LT" dirty="0"/>
              <a:t>Barzdų seniūnijai	 – 6,5 tūkst. Eur </a:t>
            </a:r>
            <a:r>
              <a:rPr lang="lt-LT" sz="1800" dirty="0"/>
              <a:t>(administracinio pastato fasado šiltinimui reikalingų medžiagų įsigijimui).</a:t>
            </a:r>
          </a:p>
          <a:p>
            <a:pPr algn="just"/>
            <a:endParaRPr lang="lt-LT" dirty="0"/>
          </a:p>
        </p:txBody>
      </p:sp>
    </p:spTree>
    <p:extLst>
      <p:ext uri="{BB962C8B-B14F-4D97-AF65-F5344CB8AC3E}">
        <p14:creationId xmlns:p14="http://schemas.microsoft.com/office/powerpoint/2010/main" val="221019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dirty="0"/>
              <a:t>Ūkio plėtros programa</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1"/>
          </p:nvPr>
        </p:nvSpPr>
        <p:spPr>
          <a:xfrm>
            <a:off x="1629916" y="1700808"/>
            <a:ext cx="9829799" cy="4896544"/>
          </a:xfrm>
        </p:spPr>
        <p:txBody>
          <a:bodyPr>
            <a:normAutofit fontScale="92500"/>
          </a:bodyPr>
          <a:lstStyle/>
          <a:p>
            <a:pPr algn="just"/>
            <a:r>
              <a:rPr lang="lt-LT" dirty="0"/>
              <a:t>Programai tenka </a:t>
            </a:r>
            <a:r>
              <a:rPr lang="lt-LT" b="1" dirty="0"/>
              <a:t>12,7 proc</a:t>
            </a:r>
            <a:r>
              <a:rPr lang="lt-LT" dirty="0"/>
              <a:t>. (7195,81 tūkst. Eur) rajono savivaldybės biudžeto lėšų, 2036,358 tūkst. Eur daugiau nei 2023 metais;</a:t>
            </a:r>
          </a:p>
          <a:p>
            <a:pPr algn="just"/>
            <a:r>
              <a:rPr lang="lt-LT" dirty="0"/>
              <a:t> Iš programos lėšų išlaikomi </a:t>
            </a:r>
            <a:r>
              <a:rPr lang="lt-LT" b="1" dirty="0"/>
              <a:t>104,25 etatai</a:t>
            </a:r>
            <a:r>
              <a:rPr lang="lt-LT" dirty="0"/>
              <a:t>.</a:t>
            </a:r>
          </a:p>
          <a:p>
            <a:pPr algn="just"/>
            <a:r>
              <a:rPr lang="lt-LT" b="1" i="1" dirty="0"/>
              <a:t>Svarbesnės priemonės:</a:t>
            </a:r>
          </a:p>
          <a:p>
            <a:pPr algn="just"/>
            <a:r>
              <a:rPr lang="lt-LT" dirty="0"/>
              <a:t>Kelių, gatvių, automobilių stovėjimo aikštelių, pėsčiųjų takų ir kitų infrastruktūros elementų remonto ir statybos darbams – 590,7 tūkst. Eur;</a:t>
            </a:r>
          </a:p>
          <a:p>
            <a:pPr algn="just"/>
            <a:r>
              <a:rPr lang="lt-LT" dirty="0"/>
              <a:t>Vietinės reikšmės kelių ir gatvių priežiūrai seniūnijose, žiemos tarnyba – 493,0 tūkst. Eur (10 proc. daugiau nei 2023 metais);</a:t>
            </a:r>
          </a:p>
          <a:p>
            <a:pPr algn="just"/>
            <a:r>
              <a:rPr lang="lt-LT" dirty="0"/>
              <a:t>Pėsčiųjų ir dviračių takų rekonstravimo ir įrengimo darbams Šakių mieste  –200,5 tūkst. Eur;</a:t>
            </a:r>
          </a:p>
          <a:p>
            <a:pPr algn="just"/>
            <a:r>
              <a:rPr lang="lt-LT" dirty="0"/>
              <a:t>Renovuotų daugiabučių namų teritorijų sutvarkymui – 278,4 tūkst. Eur;</a:t>
            </a:r>
          </a:p>
          <a:p>
            <a:pPr algn="just"/>
            <a:endParaRPr lang="lt-LT" dirty="0"/>
          </a:p>
          <a:p>
            <a:pPr algn="just"/>
            <a:endParaRPr lang="lt-LT" dirty="0"/>
          </a:p>
        </p:txBody>
      </p:sp>
    </p:spTree>
    <p:extLst>
      <p:ext uri="{BB962C8B-B14F-4D97-AF65-F5344CB8AC3E}">
        <p14:creationId xmlns:p14="http://schemas.microsoft.com/office/powerpoint/2010/main" val="136267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dirty="0"/>
              <a:t>Ūkio plėtros programa</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1"/>
          </p:nvPr>
        </p:nvSpPr>
        <p:spPr>
          <a:xfrm>
            <a:off x="1629916" y="1700808"/>
            <a:ext cx="9829799" cy="4896544"/>
          </a:xfrm>
        </p:spPr>
        <p:txBody>
          <a:bodyPr>
            <a:normAutofit/>
          </a:bodyPr>
          <a:lstStyle/>
          <a:p>
            <a:pPr marL="223838" marR="0" lvl="0" indent="-223838" algn="just"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kumimoji="0" lang="lt-LT" sz="2400" b="0" i="0" u="none" strike="noStrike" kern="1200" cap="none" spc="0" normalizeH="0" baseline="0" noProof="0" dirty="0">
                <a:ln>
                  <a:noFill/>
                </a:ln>
                <a:effectLst/>
                <a:uLnTx/>
                <a:uFillTx/>
                <a:latin typeface="Cambria"/>
                <a:ea typeface="+mn-ea"/>
                <a:cs typeface="+mn-cs"/>
              </a:rPr>
              <a:t>Vandentvarkos objektų remontui	ir statybos darbams – 281,3 tūkst. Eur </a:t>
            </a:r>
            <a:r>
              <a:rPr kumimoji="0" lang="lt-LT"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(nuotekos ir vandentiekis </a:t>
            </a:r>
            <a:r>
              <a:rPr kumimoji="0" lang="lt-LT" sz="1800" b="0" i="0" u="none" strike="noStrike" kern="1200" cap="none" spc="0" normalizeH="0" baseline="0" noProof="0" dirty="0">
                <a:ln>
                  <a:noFill/>
                </a:ln>
                <a:effectLst/>
                <a:uLnTx/>
                <a:uFillTx/>
                <a:latin typeface="Cambria"/>
                <a:ea typeface="+mn-ea"/>
                <a:cs typeface="+mn-cs"/>
              </a:rPr>
              <a:t>Miško g. dalyje, Šakiuose, paviršinio vandens surinkimo sistemos remontas Šiaurės g., J. Basanavičiaus g., Šakių ligoninės teritorijos, Kubilių k.);</a:t>
            </a:r>
          </a:p>
          <a:p>
            <a:pPr marL="223838" marR="0" lvl="0" indent="-223838" algn="just"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lang="lt-LT" dirty="0">
                <a:solidFill>
                  <a:srgbClr val="303030"/>
                </a:solidFill>
                <a:latin typeface="Cambria"/>
              </a:rPr>
              <a:t>Melioracijos programos vykdymui 	–   321,2 tūkst. Eur;</a:t>
            </a:r>
          </a:p>
          <a:p>
            <a:pPr marL="223838" marR="0" lvl="0" indent="-223838" algn="just"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lang="lt-LT" dirty="0">
                <a:solidFill>
                  <a:srgbClr val="303030"/>
                </a:solidFill>
                <a:latin typeface="Cambria"/>
              </a:rPr>
              <a:t>Vandens gerinimo įrenginių statybai	– 200,0 tūkst. Eur </a:t>
            </a:r>
            <a:r>
              <a:rPr lang="lt-LT" sz="1800" dirty="0">
                <a:solidFill>
                  <a:srgbClr val="303030"/>
                </a:solidFill>
                <a:latin typeface="Cambria"/>
              </a:rPr>
              <a:t>(</a:t>
            </a:r>
            <a:r>
              <a:rPr lang="lt-LT" sz="1800" dirty="0" err="1">
                <a:solidFill>
                  <a:srgbClr val="303030"/>
                </a:solidFill>
                <a:latin typeface="Cambria"/>
              </a:rPr>
              <a:t>Paluobių</a:t>
            </a:r>
            <a:r>
              <a:rPr lang="lt-LT" sz="1800" dirty="0">
                <a:solidFill>
                  <a:srgbClr val="303030"/>
                </a:solidFill>
                <a:latin typeface="Cambria"/>
              </a:rPr>
              <a:t>, Patašinės, Plynių, Lepšių, Tarpučių, </a:t>
            </a:r>
            <a:r>
              <a:rPr lang="lt-LT" sz="1800" dirty="0" err="1">
                <a:solidFill>
                  <a:srgbClr val="303030"/>
                </a:solidFill>
                <a:latin typeface="Cambria"/>
              </a:rPr>
              <a:t>Janukiškių</a:t>
            </a:r>
            <a:r>
              <a:rPr lang="lt-LT" sz="1800" dirty="0">
                <a:solidFill>
                  <a:srgbClr val="303030"/>
                </a:solidFill>
                <a:latin typeface="Cambria"/>
              </a:rPr>
              <a:t>, </a:t>
            </a:r>
            <a:r>
              <a:rPr lang="lt-LT" sz="1800" dirty="0" err="1">
                <a:solidFill>
                  <a:srgbClr val="303030"/>
                </a:solidFill>
                <a:latin typeface="Cambria"/>
              </a:rPr>
              <a:t>Turčinų</a:t>
            </a:r>
            <a:r>
              <a:rPr lang="lt-LT" sz="1800" dirty="0">
                <a:solidFill>
                  <a:srgbClr val="303030"/>
                </a:solidFill>
                <a:latin typeface="Cambria"/>
              </a:rPr>
              <a:t>, Braškių, Papartynų k.);</a:t>
            </a:r>
          </a:p>
          <a:p>
            <a:pPr marL="223838" marR="0" lvl="0" indent="-223838" algn="just"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kumimoji="0" lang="lt-LT" sz="2400" b="0" i="0" u="none" strike="noStrike" kern="1200" cap="none" spc="0" normalizeH="0" baseline="0" noProof="0" dirty="0">
                <a:ln>
                  <a:noFill/>
                </a:ln>
                <a:solidFill>
                  <a:srgbClr val="303030"/>
                </a:solidFill>
                <a:effectLst/>
                <a:uLnTx/>
                <a:uFillTx/>
                <a:latin typeface="Cambria"/>
                <a:ea typeface="+mn-ea"/>
                <a:cs typeface="+mn-cs"/>
              </a:rPr>
              <a:t>Apsemtų teritorijų melioracijai		–     75,0 tūkst. Eur;</a:t>
            </a:r>
          </a:p>
          <a:p>
            <a:pPr marL="223838" marR="0" lvl="0" indent="-223838" algn="just"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lang="lt-LT" dirty="0">
                <a:solidFill>
                  <a:srgbClr val="303030"/>
                </a:solidFill>
                <a:latin typeface="Cambria"/>
              </a:rPr>
              <a:t>Artezinių gręžinių įrengimui		–   30,0 tūkst. Eur </a:t>
            </a:r>
            <a:r>
              <a:rPr lang="lt-LT" sz="1800" dirty="0">
                <a:solidFill>
                  <a:srgbClr val="303030"/>
                </a:solidFill>
                <a:latin typeface="Cambria"/>
              </a:rPr>
              <a:t>(Braškių k., Plynių k.);</a:t>
            </a:r>
            <a:endParaRPr kumimoji="0" lang="lt-LT" sz="1800" b="0" i="0" u="none" strike="noStrike" kern="1200" cap="none" spc="0" normalizeH="0" baseline="0" noProof="0" dirty="0">
              <a:ln>
                <a:noFill/>
              </a:ln>
              <a:solidFill>
                <a:srgbClr val="303030"/>
              </a:solidFill>
              <a:effectLst/>
              <a:uLnTx/>
              <a:uFillTx/>
              <a:latin typeface="Cambria"/>
              <a:ea typeface="+mn-ea"/>
              <a:cs typeface="+mn-cs"/>
            </a:endParaRPr>
          </a:p>
          <a:p>
            <a:pPr marL="223838" marR="0" lvl="0" indent="-223838" algn="just"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lang="lt-LT" dirty="0">
                <a:solidFill>
                  <a:srgbClr val="303030"/>
                </a:solidFill>
                <a:latin typeface="Cambria"/>
              </a:rPr>
              <a:t>Seniūnijų viešųjų erdvių priežiūrai	– 2239,80 tūkst. Eur;</a:t>
            </a:r>
          </a:p>
          <a:p>
            <a:pPr marL="223838" marR="0" lvl="0" indent="-223838" algn="just"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kumimoji="0" lang="lt-LT" sz="2400" b="0" i="0" u="none" strike="noStrike" kern="1200" cap="none" spc="0" normalizeH="0" baseline="0" noProof="0" dirty="0">
                <a:ln>
                  <a:noFill/>
                </a:ln>
                <a:solidFill>
                  <a:srgbClr val="303030"/>
                </a:solidFill>
                <a:effectLst/>
                <a:uLnTx/>
                <a:uFillTx/>
                <a:latin typeface="Cambria"/>
                <a:ea typeface="+mn-ea"/>
                <a:cs typeface="+mn-cs"/>
              </a:rPr>
              <a:t>Verslo plėtros priemonėms		–      70,0 tūkst. Eur ir kt.</a:t>
            </a:r>
          </a:p>
          <a:p>
            <a:pPr marL="223838" marR="0" lvl="0" indent="-223838" algn="just"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endParaRPr kumimoji="0" lang="lt-LT" sz="2400" b="0" i="0" u="none" strike="noStrike" kern="1200" cap="none" spc="0" normalizeH="0" baseline="0" noProof="0" dirty="0">
              <a:ln>
                <a:noFill/>
              </a:ln>
              <a:solidFill>
                <a:srgbClr val="303030"/>
              </a:solidFill>
              <a:effectLst/>
              <a:uLnTx/>
              <a:uFillTx/>
              <a:latin typeface="Cambria"/>
              <a:ea typeface="+mn-ea"/>
              <a:cs typeface="+mn-cs"/>
            </a:endParaRPr>
          </a:p>
          <a:p>
            <a:pPr algn="just"/>
            <a:endParaRPr lang="lt-LT" dirty="0"/>
          </a:p>
          <a:p>
            <a:pPr algn="just"/>
            <a:endParaRPr lang="lt-LT" dirty="0"/>
          </a:p>
        </p:txBody>
      </p:sp>
    </p:spTree>
    <p:extLst>
      <p:ext uri="{BB962C8B-B14F-4D97-AF65-F5344CB8AC3E}">
        <p14:creationId xmlns:p14="http://schemas.microsoft.com/office/powerpoint/2010/main" val="404592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dirty="0"/>
              <a:t>Ūkio plėtros programa</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1"/>
          </p:nvPr>
        </p:nvSpPr>
        <p:spPr>
          <a:xfrm>
            <a:off x="1629916" y="1700808"/>
            <a:ext cx="9829799" cy="4896544"/>
          </a:xfrm>
        </p:spPr>
        <p:txBody>
          <a:bodyPr>
            <a:normAutofit/>
          </a:bodyPr>
          <a:lstStyle/>
          <a:p>
            <a:pPr marL="223838" marR="0" lvl="0" indent="-223838" algn="just"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kumimoji="0" lang="lt-LT" sz="2400" b="0" i="0" u="none" strike="noStrike" kern="1200" cap="none" spc="0" normalizeH="0" baseline="0" noProof="0" dirty="0">
                <a:ln>
                  <a:noFill/>
                </a:ln>
                <a:solidFill>
                  <a:srgbClr val="303030"/>
                </a:solidFill>
                <a:effectLst/>
                <a:uLnTx/>
                <a:uFillTx/>
                <a:latin typeface="Cambria"/>
                <a:ea typeface="+mn-ea"/>
                <a:cs typeface="+mn-cs"/>
              </a:rPr>
              <a:t>Atkreiptinas dėmesys</a:t>
            </a:r>
          </a:p>
          <a:p>
            <a:pPr marL="223838" marR="0" lvl="0" indent="-223838" algn="just"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kumimoji="0" lang="lt-LT" sz="2400" b="0" i="0" u="none" strike="noStrike" kern="1200" cap="none" spc="0" normalizeH="0" baseline="0" noProof="0" dirty="0">
                <a:ln>
                  <a:noFill/>
                </a:ln>
                <a:solidFill>
                  <a:srgbClr val="303030"/>
                </a:solidFill>
                <a:effectLst/>
                <a:uLnTx/>
                <a:uFillTx/>
                <a:latin typeface="Cambria"/>
                <a:ea typeface="+mn-ea"/>
                <a:cs typeface="+mn-cs"/>
              </a:rPr>
              <a:t>Nauja priemonė „Susisiekimo komunikacijų statybos, rekonstravimo ir  remonto darbai dalyvaujant juridiniams asmenims ir ūkininkams“ – 150,0 tūkst. Eur.</a:t>
            </a:r>
          </a:p>
          <a:p>
            <a:pPr algn="just"/>
            <a:r>
              <a:rPr lang="lt-LT" dirty="0"/>
              <a:t>Valstybės biudžeto lėšos vietinės reikšmės kelių priežiūrai – 1836,1 tūkst. Eur.</a:t>
            </a:r>
          </a:p>
          <a:p>
            <a:pPr algn="just"/>
            <a:endParaRPr lang="lt-LT" dirty="0"/>
          </a:p>
        </p:txBody>
      </p:sp>
    </p:spTree>
    <p:extLst>
      <p:ext uri="{BB962C8B-B14F-4D97-AF65-F5344CB8AC3E}">
        <p14:creationId xmlns:p14="http://schemas.microsoft.com/office/powerpoint/2010/main" val="411421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B26C96E-C9AB-4B8C-96C8-6D90AC184833}"/>
              </a:ext>
            </a:extLst>
          </p:cNvPr>
          <p:cNvSpPr>
            <a:spLocks noGrp="1"/>
          </p:cNvSpPr>
          <p:nvPr>
            <p:ph type="title"/>
          </p:nvPr>
        </p:nvSpPr>
        <p:spPr>
          <a:xfrm>
            <a:off x="1341884" y="381000"/>
            <a:ext cx="10369151" cy="1219200"/>
          </a:xfrm>
          <a:solidFill>
            <a:srgbClr val="FFC000"/>
          </a:solidFill>
        </p:spPr>
        <p:txBody>
          <a:bodyPr>
            <a:normAutofit/>
          </a:bodyPr>
          <a:lstStyle/>
          <a:p>
            <a:pPr algn="ctr"/>
            <a:r>
              <a:rPr lang="lt-LT" sz="4000" dirty="0"/>
              <a:t>Biudžeto pajamų plano įvykdymas </a:t>
            </a:r>
            <a:br>
              <a:rPr lang="lt-LT" sz="4000" dirty="0"/>
            </a:br>
            <a:r>
              <a:rPr lang="lt-LT" sz="4000" dirty="0"/>
              <a:t>2023 metais</a:t>
            </a:r>
          </a:p>
        </p:txBody>
      </p:sp>
      <p:sp>
        <p:nvSpPr>
          <p:cNvPr id="3" name="Turinio vietos rezervavimo ženklas 2">
            <a:extLst>
              <a:ext uri="{FF2B5EF4-FFF2-40B4-BE49-F238E27FC236}">
                <a16:creationId xmlns:a16="http://schemas.microsoft.com/office/drawing/2014/main" id="{A9093F30-7CE0-4EB1-98C2-0EB1CFF32721}"/>
              </a:ext>
            </a:extLst>
          </p:cNvPr>
          <p:cNvSpPr>
            <a:spLocks noGrp="1"/>
          </p:cNvSpPr>
          <p:nvPr>
            <p:ph idx="1"/>
          </p:nvPr>
        </p:nvSpPr>
        <p:spPr>
          <a:xfrm>
            <a:off x="1522413" y="1981200"/>
            <a:ext cx="9829799" cy="3031976"/>
          </a:xfrm>
        </p:spPr>
        <p:txBody>
          <a:bodyPr>
            <a:normAutofit/>
          </a:bodyPr>
          <a:lstStyle/>
          <a:p>
            <a:pPr algn="just"/>
            <a:r>
              <a:rPr lang="lt-LT" sz="3600" dirty="0"/>
              <a:t>Planas			- 55558,2 tūkst. Eur;</a:t>
            </a:r>
          </a:p>
          <a:p>
            <a:r>
              <a:rPr lang="lt-LT" sz="3600" dirty="0"/>
              <a:t>Įvykdyta		- 58206,2 tūkst. Eur;</a:t>
            </a:r>
          </a:p>
          <a:p>
            <a:r>
              <a:rPr lang="lt-LT" sz="3600" dirty="0"/>
              <a:t>Viršyta			-    2648,0 tūkst. Eur.</a:t>
            </a:r>
          </a:p>
        </p:txBody>
      </p:sp>
    </p:spTree>
    <p:extLst>
      <p:ext uri="{BB962C8B-B14F-4D97-AF65-F5344CB8AC3E}">
        <p14:creationId xmlns:p14="http://schemas.microsoft.com/office/powerpoint/2010/main" val="8054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a:t>Kultūros ir </a:t>
            </a:r>
            <a:r>
              <a:rPr lang="lt-LT" dirty="0"/>
              <a:t>turizmo plėtros programa</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1"/>
          </p:nvPr>
        </p:nvSpPr>
        <p:spPr>
          <a:xfrm>
            <a:off x="1629916" y="1700808"/>
            <a:ext cx="9829799" cy="4896544"/>
          </a:xfrm>
        </p:spPr>
        <p:txBody>
          <a:bodyPr>
            <a:normAutofit fontScale="92500"/>
          </a:bodyPr>
          <a:lstStyle/>
          <a:p>
            <a:pPr algn="just"/>
            <a:r>
              <a:rPr lang="lt-LT" dirty="0"/>
              <a:t>Programai skiriama </a:t>
            </a:r>
            <a:r>
              <a:rPr lang="lt-LT" b="1" dirty="0"/>
              <a:t>6,3 proc. </a:t>
            </a:r>
            <a:r>
              <a:rPr lang="lt-LT" dirty="0"/>
              <a:t>(3457,2 tūkst. Eur) rajono savivaldybės biudžeto asignavimų, lėšos didėja 353,6 tūkst. Eur. </a:t>
            </a:r>
            <a:r>
              <a:rPr lang="lt-LT" b="1" dirty="0"/>
              <a:t>Išlaikomi 125,0 darbuotojų etatai, 8 darbuotojai</a:t>
            </a:r>
            <a:r>
              <a:rPr lang="lt-LT" dirty="0"/>
              <a:t> dirba mokykloje-daugiafunkciame centre.</a:t>
            </a:r>
          </a:p>
          <a:p>
            <a:pPr algn="just"/>
            <a:r>
              <a:rPr lang="lt-LT" i="1" dirty="0"/>
              <a:t>Svarbesnės priemonės:</a:t>
            </a:r>
          </a:p>
          <a:p>
            <a:pPr algn="just"/>
            <a:r>
              <a:rPr lang="lt-LT" dirty="0"/>
              <a:t>Biudžetinių įstaigų išlaikymui – 3156,4 tūkst. Eur;</a:t>
            </a:r>
          </a:p>
          <a:p>
            <a:pPr algn="just"/>
            <a:r>
              <a:rPr lang="lt-LT" dirty="0"/>
              <a:t>Turizmo priemonėms – 70,0 tūkst. Eur;</a:t>
            </a:r>
          </a:p>
          <a:p>
            <a:pPr algn="just"/>
            <a:r>
              <a:rPr lang="lt-LT" dirty="0"/>
              <a:t>Prisidėjimui prie Kultūros tarybai teikiamų projektų – 30,0 tūkst. Eur;</a:t>
            </a:r>
          </a:p>
          <a:p>
            <a:pPr algn="just"/>
            <a:r>
              <a:rPr lang="lt-LT" dirty="0" err="1"/>
              <a:t>Zyplių</a:t>
            </a:r>
            <a:r>
              <a:rPr lang="lt-LT" dirty="0"/>
              <a:t> dvaro parko projektinei dokumentacijai – 41,0 tūkst. Eur;</a:t>
            </a:r>
          </a:p>
          <a:p>
            <a:pPr algn="just"/>
            <a:r>
              <a:rPr lang="lt-LT" dirty="0" err="1"/>
              <a:t>Zyplių</a:t>
            </a:r>
            <a:r>
              <a:rPr lang="lt-LT" dirty="0"/>
              <a:t> dvaro svirno stogo ir fasadų restauravimui – 55,5 tūkst. Eur;</a:t>
            </a:r>
          </a:p>
          <a:p>
            <a:pPr algn="just"/>
            <a:r>
              <a:rPr lang="lt-LT" dirty="0"/>
              <a:t>Žymių žmonių atminimo vietų išsaugojimui –14,2 tūkst. Eur ir kt.</a:t>
            </a:r>
          </a:p>
          <a:p>
            <a:pPr algn="just"/>
            <a:endParaRPr lang="lt-LT" dirty="0"/>
          </a:p>
          <a:p>
            <a:pPr algn="just"/>
            <a:endParaRPr lang="lt-LT" dirty="0"/>
          </a:p>
          <a:p>
            <a:pPr algn="just"/>
            <a:endParaRPr lang="lt-LT" dirty="0"/>
          </a:p>
        </p:txBody>
      </p:sp>
    </p:spTree>
    <p:extLst>
      <p:ext uri="{BB962C8B-B14F-4D97-AF65-F5344CB8AC3E}">
        <p14:creationId xmlns:p14="http://schemas.microsoft.com/office/powerpoint/2010/main" val="112295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dirty="0"/>
              <a:t>Regioninės plėtros ir bendruomeninių iniciatyvų programa</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1"/>
          </p:nvPr>
        </p:nvSpPr>
        <p:spPr>
          <a:xfrm>
            <a:off x="1629916" y="1700808"/>
            <a:ext cx="9829799" cy="4896544"/>
          </a:xfrm>
        </p:spPr>
        <p:txBody>
          <a:bodyPr>
            <a:normAutofit/>
          </a:bodyPr>
          <a:lstStyle/>
          <a:p>
            <a:pPr algn="just"/>
            <a:r>
              <a:rPr lang="lt-LT" dirty="0"/>
              <a:t>Programai skiriama </a:t>
            </a:r>
            <a:r>
              <a:rPr lang="lt-LT" b="1" dirty="0"/>
              <a:t>4,3 proc. </a:t>
            </a:r>
            <a:r>
              <a:rPr lang="lt-LT" dirty="0"/>
              <a:t>(2424,8 tūkst. Eur) rajono savivaldybės biudžeto lėšų;</a:t>
            </a:r>
          </a:p>
          <a:p>
            <a:pPr algn="just"/>
            <a:r>
              <a:rPr lang="lt-LT" dirty="0"/>
              <a:t>Lėšos programai mažesnės </a:t>
            </a:r>
            <a:r>
              <a:rPr lang="lt-LT" b="1" dirty="0"/>
              <a:t>592,14</a:t>
            </a:r>
            <a:r>
              <a:rPr lang="lt-LT" dirty="0"/>
              <a:t> tūkst. Eur;</a:t>
            </a:r>
          </a:p>
          <a:p>
            <a:pPr algn="just"/>
            <a:r>
              <a:rPr lang="lt-LT" dirty="0"/>
              <a:t>Projektų finansavimui iš visų šaltinių skiriama </a:t>
            </a:r>
            <a:r>
              <a:rPr lang="lt-LT" b="1" dirty="0"/>
              <a:t>3517,2 tūkst. Eur</a:t>
            </a:r>
            <a:r>
              <a:rPr lang="lt-LT" dirty="0"/>
              <a:t>.</a:t>
            </a:r>
          </a:p>
          <a:p>
            <a:pPr algn="just"/>
            <a:endParaRPr lang="lt-LT" dirty="0"/>
          </a:p>
        </p:txBody>
      </p:sp>
    </p:spTree>
    <p:extLst>
      <p:ext uri="{BB962C8B-B14F-4D97-AF65-F5344CB8AC3E}">
        <p14:creationId xmlns:p14="http://schemas.microsoft.com/office/powerpoint/2010/main" val="192116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dirty="0"/>
              <a:t>Regioninės plėtros ir bendruomeninių iniciatyvų programa</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1"/>
          </p:nvPr>
        </p:nvSpPr>
        <p:spPr>
          <a:xfrm>
            <a:off x="1629916" y="1700808"/>
            <a:ext cx="9829799" cy="4896544"/>
          </a:xfrm>
        </p:spPr>
        <p:txBody>
          <a:bodyPr>
            <a:normAutofit/>
          </a:bodyPr>
          <a:lstStyle/>
          <a:p>
            <a:pPr algn="just"/>
            <a:r>
              <a:rPr lang="lt-LT" b="1" dirty="0"/>
              <a:t>Programos lėšų struktūra (3517,2 tūkst. Eur):</a:t>
            </a:r>
          </a:p>
          <a:p>
            <a:pPr algn="just"/>
            <a:r>
              <a:rPr lang="lt-LT" dirty="0"/>
              <a:t>Švietimo srities    		 – </a:t>
            </a:r>
            <a:r>
              <a:rPr lang="lt-LT" b="1" dirty="0"/>
              <a:t>51,1 </a:t>
            </a:r>
            <a:r>
              <a:rPr lang="lt-LT" dirty="0"/>
              <a:t>proc. (1796,4 tūkst. Eur);</a:t>
            </a:r>
          </a:p>
          <a:p>
            <a:pPr algn="just"/>
            <a:r>
              <a:rPr lang="lt-LT" dirty="0"/>
              <a:t>Kultūros, turizmo srities	  – </a:t>
            </a:r>
            <a:r>
              <a:rPr lang="lt-LT" b="1" dirty="0"/>
              <a:t>12,3</a:t>
            </a:r>
            <a:r>
              <a:rPr lang="lt-LT" dirty="0"/>
              <a:t> proc. (434,0 tūkst. Eur);</a:t>
            </a:r>
          </a:p>
          <a:p>
            <a:pPr algn="just"/>
            <a:r>
              <a:rPr lang="lt-LT" dirty="0"/>
              <a:t>Sveikatos apsaugos srities    –   </a:t>
            </a:r>
            <a:r>
              <a:rPr lang="lt-LT" b="1" dirty="0"/>
              <a:t>7,7 </a:t>
            </a:r>
            <a:r>
              <a:rPr lang="lt-LT" dirty="0"/>
              <a:t>proc. (272,1 tūkst. Eur);</a:t>
            </a:r>
          </a:p>
          <a:p>
            <a:pPr algn="just"/>
            <a:r>
              <a:rPr lang="lt-LT" dirty="0"/>
              <a:t>Socialinės srities 		    –   </a:t>
            </a:r>
            <a:r>
              <a:rPr lang="lt-LT" b="1" dirty="0"/>
              <a:t>7,2</a:t>
            </a:r>
            <a:r>
              <a:rPr lang="lt-LT" dirty="0"/>
              <a:t> proc. (254,4 tūkst. Eur);</a:t>
            </a:r>
          </a:p>
          <a:p>
            <a:pPr algn="just"/>
            <a:r>
              <a:rPr lang="lt-LT" dirty="0"/>
              <a:t>Kiti </a:t>
            </a:r>
            <a:r>
              <a:rPr lang="lt-LT" sz="1800" dirty="0"/>
              <a:t>(teritorijų planavimas, bendruomeninė veikla ir pan.) </a:t>
            </a:r>
            <a:r>
              <a:rPr lang="lt-LT" dirty="0"/>
              <a:t>– </a:t>
            </a:r>
            <a:r>
              <a:rPr lang="lt-LT" b="1" dirty="0"/>
              <a:t>21,7 </a:t>
            </a:r>
            <a:r>
              <a:rPr lang="lt-LT" dirty="0"/>
              <a:t>proc. (760,37 tūkst. Eur).  	</a:t>
            </a:r>
          </a:p>
        </p:txBody>
      </p:sp>
    </p:spTree>
    <p:extLst>
      <p:ext uri="{BB962C8B-B14F-4D97-AF65-F5344CB8AC3E}">
        <p14:creationId xmlns:p14="http://schemas.microsoft.com/office/powerpoint/2010/main" val="336747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dirty="0"/>
              <a:t>Bendra informacija</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1"/>
          </p:nvPr>
        </p:nvSpPr>
        <p:spPr>
          <a:xfrm>
            <a:off x="1629916" y="1700808"/>
            <a:ext cx="9829799" cy="4896544"/>
          </a:xfrm>
        </p:spPr>
        <p:txBody>
          <a:bodyPr>
            <a:normAutofit/>
          </a:bodyPr>
          <a:lstStyle/>
          <a:p>
            <a:pPr algn="just"/>
            <a:endParaRPr lang="lt-LT" dirty="0"/>
          </a:p>
          <a:p>
            <a:pPr algn="just"/>
            <a:r>
              <a:rPr lang="lt-LT" dirty="0"/>
              <a:t>Įsiskolinimai					– 301,6 tūkst. Eur </a:t>
            </a:r>
            <a:r>
              <a:rPr lang="lt-LT" sz="1800" dirty="0"/>
              <a:t>(iš jų: 297,5 tūkst. Eur priskaičiuotos pašalpos už gruodžio mėnesį);</a:t>
            </a:r>
          </a:p>
          <a:p>
            <a:pPr algn="just"/>
            <a:r>
              <a:rPr lang="lt-LT" dirty="0"/>
              <a:t>Paskolų likutis					–  2462,7 tūkst. Eur;</a:t>
            </a:r>
          </a:p>
          <a:p>
            <a:pPr algn="just"/>
            <a:r>
              <a:rPr lang="lt-LT" dirty="0"/>
              <a:t>Galima savivaldybės skola 			–19354,0 tūkst. Eur;</a:t>
            </a:r>
          </a:p>
          <a:p>
            <a:pPr algn="just"/>
            <a:r>
              <a:rPr lang="lt-LT" dirty="0"/>
              <a:t>Galima garantijų suma				–   3225,7 tūkst. Eur;</a:t>
            </a:r>
          </a:p>
          <a:p>
            <a:pPr algn="just"/>
            <a:r>
              <a:rPr lang="lt-LT" dirty="0"/>
              <a:t>Suteikta garantuojamų paskolų 2023-12-31	–   1882,0 tūkst. Eur;</a:t>
            </a:r>
          </a:p>
          <a:p>
            <a:pPr algn="just"/>
            <a:r>
              <a:rPr lang="lt-LT" dirty="0"/>
              <a:t>Galimybė suteikti garantijas 2024 m.		–  1343,7 tūkst. Eur.</a:t>
            </a:r>
          </a:p>
        </p:txBody>
      </p:sp>
    </p:spTree>
    <p:extLst>
      <p:ext uri="{BB962C8B-B14F-4D97-AF65-F5344CB8AC3E}">
        <p14:creationId xmlns:p14="http://schemas.microsoft.com/office/powerpoint/2010/main" val="222713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normAutofit/>
          </a:bodyPr>
          <a:lstStyle/>
          <a:p>
            <a:pPr algn="ctr"/>
            <a:r>
              <a:rPr lang="lt-LT" sz="2400" dirty="0"/>
              <a:t>Bendra informacija</a:t>
            </a:r>
          </a:p>
        </p:txBody>
      </p:sp>
      <p:graphicFrame>
        <p:nvGraphicFramePr>
          <p:cNvPr id="5" name="Turinio vietos rezervavimo ženklas 5">
            <a:extLst>
              <a:ext uri="{FF2B5EF4-FFF2-40B4-BE49-F238E27FC236}">
                <a16:creationId xmlns:a16="http://schemas.microsoft.com/office/drawing/2014/main" id="{B7FA9633-C165-EEA6-C9A9-5092D1CA4F25}"/>
              </a:ext>
            </a:extLst>
          </p:cNvPr>
          <p:cNvGraphicFramePr>
            <a:graphicFrameLocks noGrp="1"/>
          </p:cNvGraphicFramePr>
          <p:nvPr>
            <p:ph idx="1"/>
            <p:extLst>
              <p:ext uri="{D42A27DB-BD31-4B8C-83A1-F6EECF244321}">
                <p14:modId xmlns:p14="http://schemas.microsoft.com/office/powerpoint/2010/main" val="1136538750"/>
              </p:ext>
            </p:extLst>
          </p:nvPr>
        </p:nvGraphicFramePr>
        <p:xfrm>
          <a:off x="1630363" y="1700213"/>
          <a:ext cx="9829800" cy="4897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404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1BEAE9-B06A-466D-8018-9E2F4EF8DD4D}"/>
              </a:ext>
            </a:extLst>
          </p:cNvPr>
          <p:cNvSpPr>
            <a:spLocks noGrp="1"/>
          </p:cNvSpPr>
          <p:nvPr>
            <p:ph type="title"/>
          </p:nvPr>
        </p:nvSpPr>
        <p:spPr>
          <a:solidFill>
            <a:schemeClr val="accent1"/>
          </a:solidFill>
        </p:spPr>
        <p:txBody>
          <a:bodyPr/>
          <a:lstStyle/>
          <a:p>
            <a:pPr algn="ctr"/>
            <a:r>
              <a:rPr lang="lt-LT" dirty="0"/>
              <a:t>Atkreiptinas dėmesys</a:t>
            </a:r>
          </a:p>
        </p:txBody>
      </p:sp>
      <p:sp>
        <p:nvSpPr>
          <p:cNvPr id="3" name="Turinio vietos rezervavimo ženklas 2">
            <a:extLst>
              <a:ext uri="{FF2B5EF4-FFF2-40B4-BE49-F238E27FC236}">
                <a16:creationId xmlns:a16="http://schemas.microsoft.com/office/drawing/2014/main" id="{BD5A6CFF-A2C7-48FA-B22C-0FC01EE15F76}"/>
              </a:ext>
            </a:extLst>
          </p:cNvPr>
          <p:cNvSpPr>
            <a:spLocks noGrp="1"/>
          </p:cNvSpPr>
          <p:nvPr>
            <p:ph idx="4294967295"/>
          </p:nvPr>
        </p:nvSpPr>
        <p:spPr>
          <a:xfrm>
            <a:off x="1522413" y="1700213"/>
            <a:ext cx="9829799" cy="4897437"/>
          </a:xfrm>
        </p:spPr>
        <p:txBody>
          <a:bodyPr>
            <a:normAutofit/>
          </a:bodyPr>
          <a:lstStyle/>
          <a:p>
            <a:pPr algn="just"/>
            <a:endParaRPr lang="lt-LT" dirty="0"/>
          </a:p>
          <a:p>
            <a:pPr algn="just"/>
            <a:r>
              <a:rPr lang="lt-LT" dirty="0"/>
              <a:t>Rajono savivaldybės biudžeto lėšų 55,5 procento skiriama biudžetinių įstaigų darbuotojų atlyginimams ir socialinio draudimo įmokoms.</a:t>
            </a:r>
          </a:p>
        </p:txBody>
      </p:sp>
    </p:spTree>
    <p:extLst>
      <p:ext uri="{BB962C8B-B14F-4D97-AF65-F5344CB8AC3E}">
        <p14:creationId xmlns:p14="http://schemas.microsoft.com/office/powerpoint/2010/main" val="295598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EE1EA1-34CC-926E-F33F-D432A2A63B14}"/>
              </a:ext>
            </a:extLst>
          </p:cNvPr>
          <p:cNvSpPr txBox="1"/>
          <p:nvPr/>
        </p:nvSpPr>
        <p:spPr>
          <a:xfrm>
            <a:off x="3047338" y="3103847"/>
            <a:ext cx="6094674" cy="646331"/>
          </a:xfrm>
          <a:prstGeom prst="rect">
            <a:avLst/>
          </a:prstGeom>
          <a:noFill/>
        </p:spPr>
        <p:txBody>
          <a:bodyPr wrap="square">
            <a:spAutoFit/>
          </a:bodyPr>
          <a:lstStyle/>
          <a:p>
            <a:pPr algn="ctr"/>
            <a:r>
              <a:rPr kumimoji="0" lang="lt-LT" sz="3600" b="1" i="0" u="none" strike="noStrike" kern="1200" cap="none" spc="0" normalizeH="0" baseline="0" noProof="0" dirty="0">
                <a:ln>
                  <a:noFill/>
                </a:ln>
                <a:solidFill>
                  <a:srgbClr val="F7C547">
                    <a:lumMod val="50000"/>
                  </a:srgbClr>
                </a:solidFill>
                <a:effectLst/>
                <a:uLnTx/>
                <a:uFillTx/>
                <a:latin typeface="Cambria"/>
                <a:ea typeface="+mj-ea"/>
                <a:cs typeface="+mj-cs"/>
              </a:rPr>
              <a:t>AČIŪ UŽ DĖMESĮ</a:t>
            </a:r>
            <a:endParaRPr lang="lt-LT" b="1" dirty="0"/>
          </a:p>
        </p:txBody>
      </p:sp>
    </p:spTree>
    <p:extLst>
      <p:ext uri="{BB962C8B-B14F-4D97-AF65-F5344CB8AC3E}">
        <p14:creationId xmlns:p14="http://schemas.microsoft.com/office/powerpoint/2010/main" val="382472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8C5AB00-64D5-4247-8FFC-B22C1D59AC30}"/>
              </a:ext>
            </a:extLst>
          </p:cNvPr>
          <p:cNvSpPr>
            <a:spLocks noGrp="1"/>
          </p:cNvSpPr>
          <p:nvPr>
            <p:ph type="title"/>
          </p:nvPr>
        </p:nvSpPr>
        <p:spPr>
          <a:solidFill>
            <a:schemeClr val="accent1"/>
          </a:solidFill>
        </p:spPr>
        <p:txBody>
          <a:bodyPr/>
          <a:lstStyle/>
          <a:p>
            <a:r>
              <a:rPr lang="lt-LT" dirty="0"/>
              <a:t>Biudžeto pajamų plano įvykdymas 2023 metais</a:t>
            </a:r>
          </a:p>
        </p:txBody>
      </p:sp>
      <p:graphicFrame>
        <p:nvGraphicFramePr>
          <p:cNvPr id="4" name="Lentelė 4">
            <a:extLst>
              <a:ext uri="{FF2B5EF4-FFF2-40B4-BE49-F238E27FC236}">
                <a16:creationId xmlns:a16="http://schemas.microsoft.com/office/drawing/2014/main" id="{DE599228-A8C5-4984-9C32-2E49D4760E57}"/>
              </a:ext>
            </a:extLst>
          </p:cNvPr>
          <p:cNvGraphicFramePr>
            <a:graphicFrameLocks noGrp="1"/>
          </p:cNvGraphicFramePr>
          <p:nvPr>
            <p:ph idx="1"/>
            <p:extLst>
              <p:ext uri="{D42A27DB-BD31-4B8C-83A1-F6EECF244321}">
                <p14:modId xmlns:p14="http://schemas.microsoft.com/office/powerpoint/2010/main" val="356992373"/>
              </p:ext>
            </p:extLst>
          </p:nvPr>
        </p:nvGraphicFramePr>
        <p:xfrm>
          <a:off x="1522413" y="1996440"/>
          <a:ext cx="9794306" cy="3517168"/>
        </p:xfrm>
        <a:graphic>
          <a:graphicData uri="http://schemas.openxmlformats.org/drawingml/2006/table">
            <a:tbl>
              <a:tblPr firstRow="1" bandRow="1">
                <a:tableStyleId>{69CF1AB2-1976-4502-BF36-3FF5EA218861}</a:tableStyleId>
              </a:tblPr>
              <a:tblGrid>
                <a:gridCol w="3449604">
                  <a:extLst>
                    <a:ext uri="{9D8B030D-6E8A-4147-A177-3AD203B41FA5}">
                      <a16:colId xmlns:a16="http://schemas.microsoft.com/office/drawing/2014/main" val="3719864347"/>
                    </a:ext>
                  </a:extLst>
                </a:gridCol>
                <a:gridCol w="1914483">
                  <a:extLst>
                    <a:ext uri="{9D8B030D-6E8A-4147-A177-3AD203B41FA5}">
                      <a16:colId xmlns:a16="http://schemas.microsoft.com/office/drawing/2014/main" val="1525165977"/>
                    </a:ext>
                  </a:extLst>
                </a:gridCol>
                <a:gridCol w="1584176">
                  <a:extLst>
                    <a:ext uri="{9D8B030D-6E8A-4147-A177-3AD203B41FA5}">
                      <a16:colId xmlns:a16="http://schemas.microsoft.com/office/drawing/2014/main" val="909890485"/>
                    </a:ext>
                  </a:extLst>
                </a:gridCol>
                <a:gridCol w="1152128">
                  <a:extLst>
                    <a:ext uri="{9D8B030D-6E8A-4147-A177-3AD203B41FA5}">
                      <a16:colId xmlns:a16="http://schemas.microsoft.com/office/drawing/2014/main" val="4160722873"/>
                    </a:ext>
                  </a:extLst>
                </a:gridCol>
                <a:gridCol w="1693915">
                  <a:extLst>
                    <a:ext uri="{9D8B030D-6E8A-4147-A177-3AD203B41FA5}">
                      <a16:colId xmlns:a16="http://schemas.microsoft.com/office/drawing/2014/main" val="462938984"/>
                    </a:ext>
                  </a:extLst>
                </a:gridCol>
              </a:tblGrid>
              <a:tr h="641778">
                <a:tc>
                  <a:txBody>
                    <a:bodyPr/>
                    <a:lstStyle/>
                    <a:p>
                      <a:r>
                        <a:rPr lang="lt-LT" dirty="0"/>
                        <a:t>Pajamos</a:t>
                      </a:r>
                    </a:p>
                  </a:txBody>
                  <a:tcPr/>
                </a:tc>
                <a:tc>
                  <a:txBody>
                    <a:bodyPr/>
                    <a:lstStyle/>
                    <a:p>
                      <a:pPr algn="ctr"/>
                      <a:r>
                        <a:rPr lang="lt-LT" dirty="0"/>
                        <a:t>Planas (patikslintas), tūkst. Eur</a:t>
                      </a:r>
                    </a:p>
                  </a:txBody>
                  <a:tcPr/>
                </a:tc>
                <a:tc>
                  <a:txBody>
                    <a:bodyPr/>
                    <a:lstStyle/>
                    <a:p>
                      <a:pPr algn="ctr"/>
                      <a:r>
                        <a:rPr lang="lt-LT" dirty="0"/>
                        <a:t>Surinkta, tūkst. Eur</a:t>
                      </a:r>
                    </a:p>
                  </a:txBody>
                  <a:tcPr/>
                </a:tc>
                <a:tc>
                  <a:txBody>
                    <a:bodyPr/>
                    <a:lstStyle/>
                    <a:p>
                      <a:pPr algn="ctr"/>
                      <a:r>
                        <a:rPr lang="lt-LT" dirty="0"/>
                        <a:t>+ -</a:t>
                      </a:r>
                    </a:p>
                  </a:txBody>
                  <a:tcPr/>
                </a:tc>
                <a:tc>
                  <a:txBody>
                    <a:bodyPr/>
                    <a:lstStyle/>
                    <a:p>
                      <a:pPr algn="ctr"/>
                      <a:r>
                        <a:rPr lang="lt-LT" dirty="0"/>
                        <a:t>proc.</a:t>
                      </a:r>
                    </a:p>
                  </a:txBody>
                  <a:tcPr/>
                </a:tc>
                <a:extLst>
                  <a:ext uri="{0D108BD9-81ED-4DB2-BD59-A6C34878D82A}">
                    <a16:rowId xmlns:a16="http://schemas.microsoft.com/office/drawing/2014/main" val="394226232"/>
                  </a:ext>
                </a:extLst>
              </a:tr>
              <a:tr h="371824">
                <a:tc>
                  <a:txBody>
                    <a:bodyPr/>
                    <a:lstStyle/>
                    <a:p>
                      <a:r>
                        <a:rPr lang="lt-LT" dirty="0"/>
                        <a:t>Gyventojų pajamų mokesčio</a:t>
                      </a:r>
                    </a:p>
                  </a:txBody>
                  <a:tcPr/>
                </a:tc>
                <a:tc>
                  <a:txBody>
                    <a:bodyPr/>
                    <a:lstStyle/>
                    <a:p>
                      <a:pPr algn="r"/>
                      <a:r>
                        <a:rPr lang="lt-LT" dirty="0"/>
                        <a:t>23584,2</a:t>
                      </a:r>
                    </a:p>
                  </a:txBody>
                  <a:tcPr/>
                </a:tc>
                <a:tc>
                  <a:txBody>
                    <a:bodyPr/>
                    <a:lstStyle/>
                    <a:p>
                      <a:pPr algn="r"/>
                      <a:r>
                        <a:rPr lang="lt-LT" dirty="0"/>
                        <a:t>26122,0</a:t>
                      </a:r>
                    </a:p>
                  </a:txBody>
                  <a:tcPr/>
                </a:tc>
                <a:tc>
                  <a:txBody>
                    <a:bodyPr/>
                    <a:lstStyle/>
                    <a:p>
                      <a:pPr algn="r"/>
                      <a:r>
                        <a:rPr lang="lt-LT" dirty="0"/>
                        <a:t>2537,8</a:t>
                      </a:r>
                    </a:p>
                  </a:txBody>
                  <a:tcPr/>
                </a:tc>
                <a:tc>
                  <a:txBody>
                    <a:bodyPr/>
                    <a:lstStyle/>
                    <a:p>
                      <a:pPr algn="r"/>
                      <a:r>
                        <a:rPr lang="lt-LT" dirty="0"/>
                        <a:t>110,8</a:t>
                      </a:r>
                    </a:p>
                  </a:txBody>
                  <a:tcPr/>
                </a:tc>
                <a:extLst>
                  <a:ext uri="{0D108BD9-81ED-4DB2-BD59-A6C34878D82A}">
                    <a16:rowId xmlns:a16="http://schemas.microsoft.com/office/drawing/2014/main" val="51367149"/>
                  </a:ext>
                </a:extLst>
              </a:tr>
              <a:tr h="371824">
                <a:tc>
                  <a:txBody>
                    <a:bodyPr/>
                    <a:lstStyle/>
                    <a:p>
                      <a:r>
                        <a:rPr lang="lt-LT" dirty="0"/>
                        <a:t>Žemės mokesčio</a:t>
                      </a:r>
                    </a:p>
                  </a:txBody>
                  <a:tcPr/>
                </a:tc>
                <a:tc>
                  <a:txBody>
                    <a:bodyPr/>
                    <a:lstStyle/>
                    <a:p>
                      <a:pPr algn="r"/>
                      <a:r>
                        <a:rPr lang="lt-LT" dirty="0"/>
                        <a:t>950,0</a:t>
                      </a:r>
                    </a:p>
                  </a:txBody>
                  <a:tcPr/>
                </a:tc>
                <a:tc>
                  <a:txBody>
                    <a:bodyPr/>
                    <a:lstStyle/>
                    <a:p>
                      <a:pPr algn="r"/>
                      <a:r>
                        <a:rPr lang="lt-LT" dirty="0"/>
                        <a:t>1411,6</a:t>
                      </a:r>
                    </a:p>
                  </a:txBody>
                  <a:tcPr/>
                </a:tc>
                <a:tc>
                  <a:txBody>
                    <a:bodyPr/>
                    <a:lstStyle/>
                    <a:p>
                      <a:pPr algn="r"/>
                      <a:r>
                        <a:rPr lang="lt-LT" dirty="0"/>
                        <a:t>461,6</a:t>
                      </a:r>
                    </a:p>
                  </a:txBody>
                  <a:tcPr/>
                </a:tc>
                <a:tc>
                  <a:txBody>
                    <a:bodyPr/>
                    <a:lstStyle/>
                    <a:p>
                      <a:pPr algn="r"/>
                      <a:r>
                        <a:rPr lang="lt-LT" dirty="0"/>
                        <a:t>148,6</a:t>
                      </a:r>
                    </a:p>
                  </a:txBody>
                  <a:tcPr/>
                </a:tc>
                <a:extLst>
                  <a:ext uri="{0D108BD9-81ED-4DB2-BD59-A6C34878D82A}">
                    <a16:rowId xmlns:a16="http://schemas.microsoft.com/office/drawing/2014/main" val="3327629069"/>
                  </a:ext>
                </a:extLst>
              </a:tr>
              <a:tr h="371824">
                <a:tc>
                  <a:txBody>
                    <a:bodyPr/>
                    <a:lstStyle/>
                    <a:p>
                      <a:r>
                        <a:rPr lang="lt-LT" dirty="0"/>
                        <a:t>Žemės nuomos mokesčio</a:t>
                      </a:r>
                    </a:p>
                  </a:txBody>
                  <a:tcPr/>
                </a:tc>
                <a:tc>
                  <a:txBody>
                    <a:bodyPr/>
                    <a:lstStyle/>
                    <a:p>
                      <a:pPr algn="r"/>
                      <a:r>
                        <a:rPr lang="lt-LT" dirty="0"/>
                        <a:t>400,0</a:t>
                      </a:r>
                    </a:p>
                  </a:txBody>
                  <a:tcPr/>
                </a:tc>
                <a:tc>
                  <a:txBody>
                    <a:bodyPr/>
                    <a:lstStyle/>
                    <a:p>
                      <a:pPr algn="r"/>
                      <a:r>
                        <a:rPr lang="lt-LT" dirty="0"/>
                        <a:t>523,2</a:t>
                      </a:r>
                    </a:p>
                  </a:txBody>
                  <a:tcPr/>
                </a:tc>
                <a:tc>
                  <a:txBody>
                    <a:bodyPr/>
                    <a:lstStyle/>
                    <a:p>
                      <a:pPr algn="r"/>
                      <a:r>
                        <a:rPr lang="lt-LT" dirty="0"/>
                        <a:t>123,2</a:t>
                      </a:r>
                    </a:p>
                  </a:txBody>
                  <a:tcPr/>
                </a:tc>
                <a:tc>
                  <a:txBody>
                    <a:bodyPr/>
                    <a:lstStyle/>
                    <a:p>
                      <a:pPr algn="r"/>
                      <a:r>
                        <a:rPr lang="lt-LT" dirty="0"/>
                        <a:t>130,8</a:t>
                      </a:r>
                    </a:p>
                  </a:txBody>
                  <a:tcPr/>
                </a:tc>
                <a:extLst>
                  <a:ext uri="{0D108BD9-81ED-4DB2-BD59-A6C34878D82A}">
                    <a16:rowId xmlns:a16="http://schemas.microsoft.com/office/drawing/2014/main" val="879752667"/>
                  </a:ext>
                </a:extLst>
              </a:tr>
              <a:tr h="371824">
                <a:tc>
                  <a:txBody>
                    <a:bodyPr/>
                    <a:lstStyle/>
                    <a:p>
                      <a:r>
                        <a:rPr lang="lt-LT" dirty="0"/>
                        <a:t>Nekilnojamojo turto mokesčio</a:t>
                      </a:r>
                    </a:p>
                  </a:txBody>
                  <a:tcPr/>
                </a:tc>
                <a:tc>
                  <a:txBody>
                    <a:bodyPr/>
                    <a:lstStyle/>
                    <a:p>
                      <a:pPr algn="r"/>
                      <a:r>
                        <a:rPr lang="lt-LT" dirty="0"/>
                        <a:t>454,0</a:t>
                      </a:r>
                    </a:p>
                  </a:txBody>
                  <a:tcPr/>
                </a:tc>
                <a:tc>
                  <a:txBody>
                    <a:bodyPr/>
                    <a:lstStyle/>
                    <a:p>
                      <a:pPr algn="r"/>
                      <a:r>
                        <a:rPr lang="lt-LT" dirty="0"/>
                        <a:t>456,0</a:t>
                      </a:r>
                    </a:p>
                  </a:txBody>
                  <a:tcPr/>
                </a:tc>
                <a:tc>
                  <a:txBody>
                    <a:bodyPr/>
                    <a:lstStyle/>
                    <a:p>
                      <a:pPr algn="r"/>
                      <a:r>
                        <a:rPr lang="lt-LT" dirty="0"/>
                        <a:t>2,0</a:t>
                      </a:r>
                    </a:p>
                  </a:txBody>
                  <a:tcPr/>
                </a:tc>
                <a:tc>
                  <a:txBody>
                    <a:bodyPr/>
                    <a:lstStyle/>
                    <a:p>
                      <a:pPr algn="r"/>
                      <a:r>
                        <a:rPr lang="lt-LT" dirty="0"/>
                        <a:t>100,4</a:t>
                      </a:r>
                    </a:p>
                  </a:txBody>
                  <a:tcPr/>
                </a:tc>
                <a:extLst>
                  <a:ext uri="{0D108BD9-81ED-4DB2-BD59-A6C34878D82A}">
                    <a16:rowId xmlns:a16="http://schemas.microsoft.com/office/drawing/2014/main" val="828905368"/>
                  </a:ext>
                </a:extLst>
              </a:tr>
              <a:tr h="371824">
                <a:tc>
                  <a:txBody>
                    <a:bodyPr/>
                    <a:lstStyle/>
                    <a:p>
                      <a:r>
                        <a:rPr lang="lt-LT" dirty="0"/>
                        <a:t>Ilgalaikio turto realizavimo</a:t>
                      </a:r>
                    </a:p>
                  </a:txBody>
                  <a:tcPr/>
                </a:tc>
                <a:tc>
                  <a:txBody>
                    <a:bodyPr/>
                    <a:lstStyle/>
                    <a:p>
                      <a:pPr algn="r"/>
                      <a:r>
                        <a:rPr lang="lt-LT" dirty="0"/>
                        <a:t>73,3</a:t>
                      </a:r>
                    </a:p>
                  </a:txBody>
                  <a:tcPr/>
                </a:tc>
                <a:tc>
                  <a:txBody>
                    <a:bodyPr/>
                    <a:lstStyle/>
                    <a:p>
                      <a:pPr algn="r"/>
                      <a:r>
                        <a:rPr lang="lt-LT" dirty="0"/>
                        <a:t>102,5</a:t>
                      </a:r>
                    </a:p>
                  </a:txBody>
                  <a:tcPr/>
                </a:tc>
                <a:tc>
                  <a:txBody>
                    <a:bodyPr/>
                    <a:lstStyle/>
                    <a:p>
                      <a:pPr algn="r"/>
                      <a:r>
                        <a:rPr lang="lt-LT" dirty="0"/>
                        <a:t>29,2</a:t>
                      </a:r>
                    </a:p>
                  </a:txBody>
                  <a:tcPr/>
                </a:tc>
                <a:tc>
                  <a:txBody>
                    <a:bodyPr/>
                    <a:lstStyle/>
                    <a:p>
                      <a:pPr algn="r"/>
                      <a:r>
                        <a:rPr lang="lt-LT" dirty="0"/>
                        <a:t>139,8</a:t>
                      </a:r>
                    </a:p>
                  </a:txBody>
                  <a:tcPr/>
                </a:tc>
                <a:extLst>
                  <a:ext uri="{0D108BD9-81ED-4DB2-BD59-A6C34878D82A}">
                    <a16:rowId xmlns:a16="http://schemas.microsoft.com/office/drawing/2014/main" val="223261526"/>
                  </a:ext>
                </a:extLst>
              </a:tr>
              <a:tr h="371824">
                <a:tc>
                  <a:txBody>
                    <a:bodyPr/>
                    <a:lstStyle/>
                    <a:p>
                      <a:r>
                        <a:rPr lang="lt-LT" dirty="0"/>
                        <a:t>Kitų pajamų</a:t>
                      </a:r>
                    </a:p>
                  </a:txBody>
                  <a:tcPr/>
                </a:tc>
                <a:tc>
                  <a:txBody>
                    <a:bodyPr/>
                    <a:lstStyle/>
                    <a:p>
                      <a:pPr algn="r"/>
                      <a:r>
                        <a:rPr lang="lt-LT" dirty="0"/>
                        <a:t>1833,1</a:t>
                      </a:r>
                    </a:p>
                  </a:txBody>
                  <a:tcPr/>
                </a:tc>
                <a:tc>
                  <a:txBody>
                    <a:bodyPr/>
                    <a:lstStyle/>
                    <a:p>
                      <a:pPr algn="r"/>
                      <a:r>
                        <a:rPr lang="lt-LT" dirty="0"/>
                        <a:t>1972,9</a:t>
                      </a:r>
                    </a:p>
                  </a:txBody>
                  <a:tcPr/>
                </a:tc>
                <a:tc>
                  <a:txBody>
                    <a:bodyPr/>
                    <a:lstStyle/>
                    <a:p>
                      <a:pPr algn="r"/>
                      <a:r>
                        <a:rPr lang="lt-LT" dirty="0"/>
                        <a:t>139,8</a:t>
                      </a:r>
                    </a:p>
                  </a:txBody>
                  <a:tcPr/>
                </a:tc>
                <a:tc>
                  <a:txBody>
                    <a:bodyPr/>
                    <a:lstStyle/>
                    <a:p>
                      <a:pPr algn="r"/>
                      <a:r>
                        <a:rPr lang="lt-LT" dirty="0"/>
                        <a:t>104,0</a:t>
                      </a:r>
                    </a:p>
                  </a:txBody>
                  <a:tcPr/>
                </a:tc>
                <a:extLst>
                  <a:ext uri="{0D108BD9-81ED-4DB2-BD59-A6C34878D82A}">
                    <a16:rowId xmlns:a16="http://schemas.microsoft.com/office/drawing/2014/main" val="1216134567"/>
                  </a:ext>
                </a:extLst>
              </a:tr>
              <a:tr h="371824">
                <a:tc>
                  <a:txBody>
                    <a:bodyPr/>
                    <a:lstStyle/>
                    <a:p>
                      <a:pPr algn="r"/>
                      <a:r>
                        <a:rPr lang="lt-LT" b="1" dirty="0"/>
                        <a:t>Iš viso</a:t>
                      </a:r>
                    </a:p>
                  </a:txBody>
                  <a:tcPr/>
                </a:tc>
                <a:tc>
                  <a:txBody>
                    <a:bodyPr/>
                    <a:lstStyle/>
                    <a:p>
                      <a:pPr algn="r"/>
                      <a:r>
                        <a:rPr lang="lt-LT" b="1" dirty="0"/>
                        <a:t>27294,6</a:t>
                      </a:r>
                    </a:p>
                  </a:txBody>
                  <a:tcPr/>
                </a:tc>
                <a:tc>
                  <a:txBody>
                    <a:bodyPr/>
                    <a:lstStyle/>
                    <a:p>
                      <a:pPr algn="r"/>
                      <a:r>
                        <a:rPr lang="lt-LT" b="1" dirty="0"/>
                        <a:t>30588,2</a:t>
                      </a:r>
                    </a:p>
                  </a:txBody>
                  <a:tcPr/>
                </a:tc>
                <a:tc>
                  <a:txBody>
                    <a:bodyPr/>
                    <a:lstStyle/>
                    <a:p>
                      <a:pPr algn="r"/>
                      <a:r>
                        <a:rPr lang="lt-LT" b="1" dirty="0"/>
                        <a:t>3293,6</a:t>
                      </a:r>
                    </a:p>
                  </a:txBody>
                  <a:tcPr/>
                </a:tc>
                <a:tc>
                  <a:txBody>
                    <a:bodyPr/>
                    <a:lstStyle/>
                    <a:p>
                      <a:pPr algn="r"/>
                      <a:r>
                        <a:rPr lang="lt-LT" b="1" dirty="0"/>
                        <a:t>109,9</a:t>
                      </a:r>
                    </a:p>
                  </a:txBody>
                  <a:tcPr/>
                </a:tc>
                <a:extLst>
                  <a:ext uri="{0D108BD9-81ED-4DB2-BD59-A6C34878D82A}">
                    <a16:rowId xmlns:a16="http://schemas.microsoft.com/office/drawing/2014/main" val="2848588836"/>
                  </a:ext>
                </a:extLst>
              </a:tr>
            </a:tbl>
          </a:graphicData>
        </a:graphic>
      </p:graphicFrame>
    </p:spTree>
    <p:extLst>
      <p:ext uri="{BB962C8B-B14F-4D97-AF65-F5344CB8AC3E}">
        <p14:creationId xmlns:p14="http://schemas.microsoft.com/office/powerpoint/2010/main" val="313040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201061-E91A-477B-A57D-800E0A27FEB9}"/>
              </a:ext>
            </a:extLst>
          </p:cNvPr>
          <p:cNvSpPr>
            <a:spLocks noGrp="1"/>
          </p:cNvSpPr>
          <p:nvPr>
            <p:ph type="title"/>
          </p:nvPr>
        </p:nvSpPr>
        <p:spPr>
          <a:solidFill>
            <a:schemeClr val="accent1"/>
          </a:solidFill>
        </p:spPr>
        <p:txBody>
          <a:bodyPr/>
          <a:lstStyle/>
          <a:p>
            <a:pPr algn="ctr"/>
            <a:r>
              <a:rPr lang="lt-LT" dirty="0"/>
              <a:t>Bendra informacija</a:t>
            </a:r>
          </a:p>
        </p:txBody>
      </p:sp>
      <p:sp>
        <p:nvSpPr>
          <p:cNvPr id="3" name="Turinio vietos rezervavimo ženklas 2">
            <a:extLst>
              <a:ext uri="{FF2B5EF4-FFF2-40B4-BE49-F238E27FC236}">
                <a16:creationId xmlns:a16="http://schemas.microsoft.com/office/drawing/2014/main" id="{29E62B21-8FD6-4141-AAC0-D8139AD702C9}"/>
              </a:ext>
            </a:extLst>
          </p:cNvPr>
          <p:cNvSpPr>
            <a:spLocks noGrp="1"/>
          </p:cNvSpPr>
          <p:nvPr>
            <p:ph idx="1"/>
          </p:nvPr>
        </p:nvSpPr>
        <p:spPr>
          <a:xfrm>
            <a:off x="1522413" y="2492896"/>
            <a:ext cx="9829799" cy="3676129"/>
          </a:xfrm>
        </p:spPr>
        <p:txBody>
          <a:bodyPr/>
          <a:lstStyle/>
          <a:p>
            <a:pPr algn="just"/>
            <a:r>
              <a:rPr lang="lt-LT" b="1" dirty="0"/>
              <a:t>Savarankiškoms funkcijoms </a:t>
            </a:r>
            <a:r>
              <a:rPr lang="lt-LT" dirty="0"/>
              <a:t>vykdyti (kartu su nepanaudotomis 2023 metų pajamomis) planuojamos </a:t>
            </a:r>
            <a:r>
              <a:rPr lang="lt-LT" b="1" dirty="0"/>
              <a:t>3617,6 tūkst. Eur didesnės pajamos </a:t>
            </a:r>
            <a:r>
              <a:rPr lang="lt-LT" dirty="0"/>
              <a:t>nei 2023 metais (35895,9 tūkst. Eur);</a:t>
            </a:r>
          </a:p>
          <a:p>
            <a:pPr algn="just"/>
            <a:r>
              <a:rPr lang="lt-LT" dirty="0"/>
              <a:t>2024 metais pajamos </a:t>
            </a:r>
            <a:r>
              <a:rPr lang="lt-LT" b="1" dirty="0"/>
              <a:t>didėja 9749,3 tūkst. Eur.</a:t>
            </a:r>
          </a:p>
        </p:txBody>
      </p:sp>
    </p:spTree>
    <p:extLst>
      <p:ext uri="{BB962C8B-B14F-4D97-AF65-F5344CB8AC3E}">
        <p14:creationId xmlns:p14="http://schemas.microsoft.com/office/powerpoint/2010/main" val="176981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201061-E91A-477B-A57D-800E0A27FEB9}"/>
              </a:ext>
            </a:extLst>
          </p:cNvPr>
          <p:cNvSpPr>
            <a:spLocks noGrp="1"/>
          </p:cNvSpPr>
          <p:nvPr>
            <p:ph type="title"/>
          </p:nvPr>
        </p:nvSpPr>
        <p:spPr>
          <a:solidFill>
            <a:schemeClr val="accent1"/>
          </a:solidFill>
        </p:spPr>
        <p:txBody>
          <a:bodyPr/>
          <a:lstStyle/>
          <a:p>
            <a:pPr algn="ctr"/>
            <a:r>
              <a:rPr lang="lt-LT" dirty="0"/>
              <a:t>Bendra informacija</a:t>
            </a:r>
          </a:p>
        </p:txBody>
      </p:sp>
      <p:sp>
        <p:nvSpPr>
          <p:cNvPr id="3" name="Turinio vietos rezervavimo ženklas 2">
            <a:extLst>
              <a:ext uri="{FF2B5EF4-FFF2-40B4-BE49-F238E27FC236}">
                <a16:creationId xmlns:a16="http://schemas.microsoft.com/office/drawing/2014/main" id="{29E62B21-8FD6-4141-AAC0-D8139AD702C9}"/>
              </a:ext>
            </a:extLst>
          </p:cNvPr>
          <p:cNvSpPr>
            <a:spLocks noGrp="1"/>
          </p:cNvSpPr>
          <p:nvPr>
            <p:ph idx="1"/>
          </p:nvPr>
        </p:nvSpPr>
        <p:spPr>
          <a:xfrm>
            <a:off x="1522412" y="1700808"/>
            <a:ext cx="9829799" cy="5256584"/>
          </a:xfrm>
        </p:spPr>
        <p:txBody>
          <a:bodyPr>
            <a:normAutofit/>
          </a:bodyPr>
          <a:lstStyle/>
          <a:p>
            <a:pPr algn="just"/>
            <a:endParaRPr lang="lt-LT" sz="1800" b="1" dirty="0"/>
          </a:p>
          <a:p>
            <a:pPr algn="just"/>
            <a:r>
              <a:rPr lang="lt-LT" sz="2000" b="1" dirty="0"/>
              <a:t>Iš viso pajamos didėja 9749,3 tūkst. Eur (23,0 proc.)</a:t>
            </a:r>
            <a:r>
              <a:rPr lang="lt-LT" sz="2000" dirty="0"/>
              <a:t>. </a:t>
            </a:r>
          </a:p>
          <a:p>
            <a:pPr marL="0" indent="0" algn="just">
              <a:buNone/>
            </a:pPr>
            <a:r>
              <a:rPr lang="lt-LT" sz="2000" dirty="0"/>
              <a:t>    </a:t>
            </a:r>
            <a:r>
              <a:rPr lang="lt-LT" sz="2000" b="1" dirty="0"/>
              <a:t>Esminiai pokyčiai:</a:t>
            </a:r>
          </a:p>
          <a:p>
            <a:pPr algn="just"/>
            <a:r>
              <a:rPr lang="lt-LT" sz="2000" b="1" dirty="0"/>
              <a:t>Gyventojų pajamų mokesčio planas didėja 4651,0 tūkst. Eur iki 27971,0 tūkst. Eur;</a:t>
            </a:r>
          </a:p>
          <a:p>
            <a:pPr algn="just"/>
            <a:r>
              <a:rPr lang="lt-LT" sz="2000" dirty="0"/>
              <a:t>Turto mokesčių pajamų planas didėja 110,0 tūkst. Eur iki 1860,0 tūkst. Eur;</a:t>
            </a:r>
          </a:p>
          <a:p>
            <a:pPr algn="just"/>
            <a:r>
              <a:rPr lang="lt-LT" sz="2000" dirty="0"/>
              <a:t>Kitų pajamų, renkamų savivaldybės teritorijoje, lėšų planas didėja 232,6 tūkst. Eur iki 1687,2 tūkst. Eur;</a:t>
            </a:r>
          </a:p>
          <a:p>
            <a:pPr algn="just"/>
            <a:r>
              <a:rPr lang="lt-LT" sz="2000" dirty="0"/>
              <a:t>Specialiosios tikslinės dotacijos lėšų planas didėja </a:t>
            </a:r>
            <a:r>
              <a:rPr lang="lt-LT" sz="2000" b="1" dirty="0"/>
              <a:t>2740,6</a:t>
            </a:r>
            <a:r>
              <a:rPr lang="lt-LT" sz="2000" dirty="0">
                <a:solidFill>
                  <a:srgbClr val="FF0000"/>
                </a:solidFill>
              </a:rPr>
              <a:t> </a:t>
            </a:r>
            <a:r>
              <a:rPr lang="lt-LT" sz="2000" dirty="0"/>
              <a:t>tūkst. Eur iki 17764,124 tūkst. Eur;</a:t>
            </a:r>
          </a:p>
          <a:p>
            <a:pPr algn="just"/>
            <a:r>
              <a:rPr lang="lt-LT" sz="2000" dirty="0"/>
              <a:t>Valstybės biudžeto lėšų planas didėja </a:t>
            </a:r>
            <a:r>
              <a:rPr lang="lt-LT" sz="2000" b="1" dirty="0"/>
              <a:t>2015,148</a:t>
            </a:r>
            <a:r>
              <a:rPr lang="lt-LT" sz="2000" dirty="0"/>
              <a:t> tūkst. Eur.</a:t>
            </a:r>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265193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201061-E91A-477B-A57D-800E0A27FEB9}"/>
              </a:ext>
            </a:extLst>
          </p:cNvPr>
          <p:cNvSpPr>
            <a:spLocks noGrp="1"/>
          </p:cNvSpPr>
          <p:nvPr>
            <p:ph type="title"/>
          </p:nvPr>
        </p:nvSpPr>
        <p:spPr>
          <a:solidFill>
            <a:schemeClr val="accent1"/>
          </a:solidFill>
        </p:spPr>
        <p:txBody>
          <a:bodyPr/>
          <a:lstStyle/>
          <a:p>
            <a:pPr algn="ctr"/>
            <a:r>
              <a:rPr lang="lt-LT" dirty="0"/>
              <a:t>Biudžeto sudarymo taisyklės lankstumas</a:t>
            </a:r>
          </a:p>
        </p:txBody>
      </p:sp>
      <p:sp>
        <p:nvSpPr>
          <p:cNvPr id="3" name="Turinio vietos rezervavimo ženklas 2">
            <a:extLst>
              <a:ext uri="{FF2B5EF4-FFF2-40B4-BE49-F238E27FC236}">
                <a16:creationId xmlns:a16="http://schemas.microsoft.com/office/drawing/2014/main" id="{29E62B21-8FD6-4141-AAC0-D8139AD702C9}"/>
              </a:ext>
            </a:extLst>
          </p:cNvPr>
          <p:cNvSpPr>
            <a:spLocks noGrp="1"/>
          </p:cNvSpPr>
          <p:nvPr>
            <p:ph idx="1"/>
          </p:nvPr>
        </p:nvSpPr>
        <p:spPr>
          <a:xfrm>
            <a:off x="1522412" y="1700808"/>
            <a:ext cx="9829799" cy="5256584"/>
          </a:xfrm>
        </p:spPr>
        <p:txBody>
          <a:bodyPr>
            <a:normAutofit/>
          </a:bodyPr>
          <a:lstStyle/>
          <a:p>
            <a:pPr marL="0" indent="0" algn="just">
              <a:buNone/>
            </a:pPr>
            <a:r>
              <a:rPr lang="lt-LT" dirty="0"/>
              <a:t>   Galioja</a:t>
            </a:r>
          </a:p>
          <a:p>
            <a:pPr algn="just"/>
            <a:r>
              <a:rPr lang="lt-LT" b="1" dirty="0"/>
              <a:t>savivaldybė gali turėti didesnį biudžeto deficitą </a:t>
            </a:r>
            <a:r>
              <a:rPr lang="lt-LT" dirty="0"/>
              <a:t>asignavimų suma, skirta Europos Sąjungos ir kitai tarptautinei finansinei paramai bendrai finansuoti, įskaitant tinkamų finansuoti išlaidų daliai tenkantį pridėtinės vertės mokestį, išskyrus iš valstybės biudžeto gautus asignavimus, skirtus Europos Sąjungos ir kitai tarptautinei paramai bendrai finansuoti;</a:t>
            </a:r>
          </a:p>
          <a:p>
            <a:pPr algn="just"/>
            <a:r>
              <a:rPr lang="lt-LT" dirty="0"/>
              <a:t>Skolos ir garantijų limitai skaičiuojami ne nuo GPM pajamų, bet nuo pajamų visumos: (prognozuojamų  einamųjų metų pajamos iš GPM ir paskutinių pasibaigusių metų savivaldybės biudžeto gautų pajamų, išskyrus pajamas iš GPM, valstybės biudžeto dotacijas ir ES lėšas).</a:t>
            </a:r>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67498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201061-E91A-477B-A57D-800E0A27FEB9}"/>
              </a:ext>
            </a:extLst>
          </p:cNvPr>
          <p:cNvSpPr>
            <a:spLocks noGrp="1"/>
          </p:cNvSpPr>
          <p:nvPr>
            <p:ph type="title"/>
          </p:nvPr>
        </p:nvSpPr>
        <p:spPr>
          <a:solidFill>
            <a:schemeClr val="accent1"/>
          </a:solidFill>
        </p:spPr>
        <p:txBody>
          <a:bodyPr/>
          <a:lstStyle/>
          <a:p>
            <a:pPr algn="ctr"/>
            <a:r>
              <a:rPr lang="lt-LT" dirty="0"/>
              <a:t>Atkreiptinas dėmesys</a:t>
            </a:r>
          </a:p>
        </p:txBody>
      </p:sp>
      <p:sp>
        <p:nvSpPr>
          <p:cNvPr id="3" name="Turinio vietos rezervavimo ženklas 2">
            <a:extLst>
              <a:ext uri="{FF2B5EF4-FFF2-40B4-BE49-F238E27FC236}">
                <a16:creationId xmlns:a16="http://schemas.microsoft.com/office/drawing/2014/main" id="{29E62B21-8FD6-4141-AAC0-D8139AD702C9}"/>
              </a:ext>
            </a:extLst>
          </p:cNvPr>
          <p:cNvSpPr>
            <a:spLocks noGrp="1"/>
          </p:cNvSpPr>
          <p:nvPr>
            <p:ph idx="1"/>
          </p:nvPr>
        </p:nvSpPr>
        <p:spPr>
          <a:xfrm>
            <a:off x="1522413" y="2492897"/>
            <a:ext cx="9829799" cy="2232248"/>
          </a:xfrm>
        </p:spPr>
        <p:txBody>
          <a:bodyPr/>
          <a:lstStyle/>
          <a:p>
            <a:pPr marL="0" indent="0" algn="just">
              <a:buNone/>
            </a:pPr>
            <a:endParaRPr lang="lt-LT" dirty="0"/>
          </a:p>
          <a:p>
            <a:pPr marL="0" indent="0" algn="just">
              <a:buNone/>
            </a:pPr>
            <a:r>
              <a:rPr lang="lt-LT" dirty="0"/>
              <a:t>Įvertinus grįžtančias lėšas iš 2023 metais vykdytų projektų (apie 800,0 tūkst. Eur), neplanuojamos skolinamos lėšos. </a:t>
            </a:r>
          </a:p>
        </p:txBody>
      </p:sp>
    </p:spTree>
    <p:extLst>
      <p:ext uri="{BB962C8B-B14F-4D97-AF65-F5344CB8AC3E}">
        <p14:creationId xmlns:p14="http://schemas.microsoft.com/office/powerpoint/2010/main" val="204370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90D44C3-0C3A-7436-B7AD-8D7BD69A6964}"/>
              </a:ext>
            </a:extLst>
          </p:cNvPr>
          <p:cNvSpPr>
            <a:spLocks noGrp="1"/>
          </p:cNvSpPr>
          <p:nvPr>
            <p:ph type="title"/>
          </p:nvPr>
        </p:nvSpPr>
        <p:spPr/>
        <p:txBody>
          <a:bodyPr/>
          <a:lstStyle/>
          <a:p>
            <a:r>
              <a:rPr lang="lt-LT" dirty="0"/>
              <a:t>Esminiai biudžeto elementai</a:t>
            </a:r>
          </a:p>
        </p:txBody>
      </p:sp>
      <p:sp>
        <p:nvSpPr>
          <p:cNvPr id="3" name="Turinio vietos rezervavimo ženklas 2">
            <a:extLst>
              <a:ext uri="{FF2B5EF4-FFF2-40B4-BE49-F238E27FC236}">
                <a16:creationId xmlns:a16="http://schemas.microsoft.com/office/drawing/2014/main" id="{EFC0CC44-4FA9-244F-9931-4D06C8C9580C}"/>
              </a:ext>
            </a:extLst>
          </p:cNvPr>
          <p:cNvSpPr>
            <a:spLocks noGrp="1"/>
          </p:cNvSpPr>
          <p:nvPr>
            <p:ph idx="1"/>
          </p:nvPr>
        </p:nvSpPr>
        <p:spPr>
          <a:xfrm>
            <a:off x="1522413" y="1700808"/>
            <a:ext cx="10116615" cy="5040560"/>
          </a:xfrm>
        </p:spPr>
        <p:txBody>
          <a:bodyPr>
            <a:normAutofit lnSpcReduction="10000"/>
          </a:bodyPr>
          <a:lstStyle/>
          <a:p>
            <a:r>
              <a:rPr lang="lt-LT" b="1" dirty="0"/>
              <a:t>Darbuotojų pajamų didinimas:</a:t>
            </a:r>
          </a:p>
          <a:p>
            <a:r>
              <a:rPr lang="lt-LT" dirty="0"/>
              <a:t>Minimali mėnesinė alga (MMA) didėja 10 proc. iki 924 Eur;</a:t>
            </a:r>
          </a:p>
          <a:p>
            <a:r>
              <a:rPr lang="lt-LT" dirty="0"/>
              <a:t>Neapmokestinamasis pajamų dydis (NPD) didėja 20 proc., dėl to MMA uždirbantys gauna 75 Eur „į rankas“ daugiau;</a:t>
            </a:r>
          </a:p>
          <a:p>
            <a:r>
              <a:rPr lang="lt-LT" dirty="0"/>
              <a:t>Kultūros ir meno darbuotojams priskaičiuoti  atlyginimai didinami 147,78 Eur;</a:t>
            </a:r>
          </a:p>
          <a:p>
            <a:r>
              <a:rPr lang="lt-LT" dirty="0"/>
              <a:t>Pedagoginiams darbuotojams nuo 2024 m. sausio 1 d. atlyginimai didėja 10 proc., nuo 2024 m. rugsėjo 1 d. – dar 11 proc., švietimo įstaigų vadovų atitinkamai 18,4 proc. ir 10 proc.;</a:t>
            </a:r>
          </a:p>
          <a:p>
            <a:r>
              <a:rPr lang="lt-LT" dirty="0"/>
              <a:t>Socialinės srities darbuotojams skaičiuojami 21 proc. didesni atlyginimai nei Įstatyme nustatytos minimalios ribos;</a:t>
            </a:r>
          </a:p>
          <a:p>
            <a:r>
              <a:rPr lang="lt-LT" dirty="0"/>
              <a:t>Kitiems viešojo sektoriaus darbuotojams atlyginimai didinami 7 proc.</a:t>
            </a:r>
          </a:p>
        </p:txBody>
      </p:sp>
    </p:spTree>
    <p:extLst>
      <p:ext uri="{BB962C8B-B14F-4D97-AF65-F5344CB8AC3E}">
        <p14:creationId xmlns:p14="http://schemas.microsoft.com/office/powerpoint/2010/main" val="85154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Valiutų simboliai 16 x 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29_TF02895262" id="{2A432E79-14C5-4489-AB2F-CB8F2BE08A74}" vid="{A572FA25-0FDC-4A67-9AFF-E4DEC7A909DA}"/>
    </a:ext>
  </a:extLst>
</a:theme>
</file>

<file path=ppt/theme/theme2.xml><?xml version="1.0" encoding="utf-8"?>
<a:theme xmlns:a="http://schemas.openxmlformats.org/drawingml/2006/main" name="„Office“ tema">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ema">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3500</TotalTime>
  <Words>2464</Words>
  <Application>Microsoft Office PowerPoint</Application>
  <PresentationFormat>Pasirinktinai</PresentationFormat>
  <Paragraphs>354</Paragraphs>
  <Slides>36</Slides>
  <Notes>32</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36</vt:i4>
      </vt:variant>
    </vt:vector>
  </HeadingPairs>
  <TitlesOfParts>
    <vt:vector size="40" baseType="lpstr">
      <vt:lpstr>Arial</vt:lpstr>
      <vt:lpstr>Cambria</vt:lpstr>
      <vt:lpstr>Times New Roman</vt:lpstr>
      <vt:lpstr>Valiutų simboliai 16 x 9</vt:lpstr>
      <vt:lpstr>2024 METŲ RAJONO SAVIVALDYBĖS BIUDŽETAS</vt:lpstr>
      <vt:lpstr>2024 metų Šakių rajono savivaldybės biudžetas</vt:lpstr>
      <vt:lpstr>Biudžeto pajamų plano įvykdymas  2023 metais</vt:lpstr>
      <vt:lpstr>Biudžeto pajamų plano įvykdymas 2023 metais</vt:lpstr>
      <vt:lpstr>Bendra informacija</vt:lpstr>
      <vt:lpstr>Bendra informacija</vt:lpstr>
      <vt:lpstr>Biudžeto sudarymo taisyklės lankstumas</vt:lpstr>
      <vt:lpstr>Atkreiptinas dėmesys</vt:lpstr>
      <vt:lpstr>Esminiai biudžeto elementai</vt:lpstr>
      <vt:lpstr>2024 metais finansuojamos 6 programos</vt:lpstr>
      <vt:lpstr>2024 metais finansuojamos 6 programos</vt:lpstr>
      <vt:lpstr>Bendra Informacija</vt:lpstr>
      <vt:lpstr>2024 metų rajono savivaldybės biudžeto asignavimai pagal programas, proc.</vt:lpstr>
      <vt:lpstr>Mokymosi visą gyvenimą, jaunimo ir sporto programa</vt:lpstr>
      <vt:lpstr>Mokymosi visą gyvenimą, jaunimo ir sporto programa</vt:lpstr>
      <vt:lpstr>Mokymosi visą gyvenimą, jaunimo ir sporto programa</vt:lpstr>
      <vt:lpstr>Mokymosi visą gyvenimą, jaunimo ir sporto programa</vt:lpstr>
      <vt:lpstr>Mokymosi visą gyvenimą, jaunimo ir sporto programa</vt:lpstr>
      <vt:lpstr>Mokymosi visą gyvenimą, jaunimo ir sporto programa</vt:lpstr>
      <vt:lpstr>Socialinės ir sveikatos apsaugos programa</vt:lpstr>
      <vt:lpstr>Socialinės ir sveikatos apsaugos programa</vt:lpstr>
      <vt:lpstr>Socialinės ir sveikatos apsaugos programa</vt:lpstr>
      <vt:lpstr>Socialinės ir sveikatos apsaugos programa</vt:lpstr>
      <vt:lpstr>Socialinės ir sveikatos apsaugos programa</vt:lpstr>
      <vt:lpstr>Valdymo programa</vt:lpstr>
      <vt:lpstr>Valdymo programa</vt:lpstr>
      <vt:lpstr>Ūkio plėtros programa</vt:lpstr>
      <vt:lpstr>Ūkio plėtros programa</vt:lpstr>
      <vt:lpstr>Ūkio plėtros programa</vt:lpstr>
      <vt:lpstr>Kultūros ir turizmo plėtros programa</vt:lpstr>
      <vt:lpstr>Regioninės plėtros ir bendruomeninių iniciatyvų programa</vt:lpstr>
      <vt:lpstr>Regioninės plėtros ir bendruomeninių iniciatyvų programa</vt:lpstr>
      <vt:lpstr>Bendra informacija</vt:lpstr>
      <vt:lpstr>Bendra informacija</vt:lpstr>
      <vt:lpstr>Atkreiptinas dėmesys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METŲ RAJONO SAVIVALDYBĖS BIUDŽETAS (PROJEKTAS)</dc:title>
  <dc:creator>Egidija Grigaitienė</dc:creator>
  <cp:lastModifiedBy>Ingrida Maksvytienė</cp:lastModifiedBy>
  <cp:revision>59</cp:revision>
  <cp:lastPrinted>2024-02-05T12:57:36Z</cp:lastPrinted>
  <dcterms:created xsi:type="dcterms:W3CDTF">2022-01-29T08:55:01Z</dcterms:created>
  <dcterms:modified xsi:type="dcterms:W3CDTF">2024-02-09T13:15:29Z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